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2" r:id="rId6"/>
    <p:sldId id="263" r:id="rId7"/>
    <p:sldId id="264" r:id="rId8"/>
    <p:sldId id="267" r:id="rId9"/>
    <p:sldId id="268" r:id="rId10"/>
    <p:sldId id="269" r:id="rId11"/>
    <p:sldId id="271" r:id="rId12"/>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4743" autoAdjust="0"/>
  </p:normalViewPr>
  <p:slideViewPr>
    <p:cSldViewPr snapToGrid="0" snapToObjects="1">
      <p:cViewPr varScale="1">
        <p:scale>
          <a:sx n="82" d="100"/>
          <a:sy n="82" d="100"/>
        </p:scale>
        <p:origin x="1474" y="58"/>
      </p:cViewPr>
      <p:guideLst>
        <p:guide orient="horz" pos="2160"/>
        <p:guide pos="2880"/>
      </p:guideLst>
    </p:cSldViewPr>
  </p:slideViewPr>
  <p:outlineViewPr>
    <p:cViewPr>
      <p:scale>
        <a:sx n="33" d="100"/>
        <a:sy n="33" d="100"/>
      </p:scale>
      <p:origin x="0" y="1048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AA659F-EB3F-2C49-B0A6-ABD28E51D0FA}" type="datetimeFigureOut">
              <a:rPr lang="it-IT" smtClean="0"/>
              <a:t>23/10/2019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03AF71A-798E-7940-8668-22ED0E8856F6}" type="slidenum">
              <a:rPr lang="it-IT" smtClean="0"/>
              <a:t>‹N›</a:t>
            </a:fld>
            <a:endParaRPr lang="it-IT"/>
          </a:p>
        </p:txBody>
      </p:sp>
    </p:spTree>
    <p:extLst>
      <p:ext uri="{BB962C8B-B14F-4D97-AF65-F5344CB8AC3E}">
        <p14:creationId xmlns:p14="http://schemas.microsoft.com/office/powerpoint/2010/main" val="9257179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F928A9-668F-EC4B-AB46-D01659C294CF}" type="datetimeFigureOut">
              <a:rPr lang="it-IT" smtClean="0"/>
              <a:t>23/10/2019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EAED93-19AE-EB47-8A48-0C194954AF33}" type="slidenum">
              <a:rPr lang="it-IT" smtClean="0"/>
              <a:t>‹N›</a:t>
            </a:fld>
            <a:endParaRPr lang="it-IT"/>
          </a:p>
        </p:txBody>
      </p:sp>
    </p:spTree>
    <p:extLst>
      <p:ext uri="{BB962C8B-B14F-4D97-AF65-F5344CB8AC3E}">
        <p14:creationId xmlns:p14="http://schemas.microsoft.com/office/powerpoint/2010/main" val="240805264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BEAED93-19AE-EB47-8A48-0C194954AF33}" type="slidenum">
              <a:rPr lang="it-IT" smtClean="0"/>
              <a:t>1</a:t>
            </a:fld>
            <a:endParaRPr lang="it-IT"/>
          </a:p>
        </p:txBody>
      </p:sp>
    </p:spTree>
    <p:extLst>
      <p:ext uri="{BB962C8B-B14F-4D97-AF65-F5344CB8AC3E}">
        <p14:creationId xmlns:p14="http://schemas.microsoft.com/office/powerpoint/2010/main" val="3025927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A64EB685-DDE6-3840-90C4-D6E6D52A868D}" type="datetime1">
              <a:rPr lang="it-IT" smtClean="0"/>
              <a:t>23/10/2019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64393F3-8341-CC46-8B07-5DAE679CA781}" type="slidenum">
              <a:rPr lang="it-IT" smtClean="0"/>
              <a:t>‹N›</a:t>
            </a:fld>
            <a:endParaRPr lang="it-IT"/>
          </a:p>
        </p:txBody>
      </p:sp>
    </p:spTree>
    <p:extLst>
      <p:ext uri="{BB962C8B-B14F-4D97-AF65-F5344CB8AC3E}">
        <p14:creationId xmlns:p14="http://schemas.microsoft.com/office/powerpoint/2010/main" val="350826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3CF44F0-1289-D74C-8676-AA22AD838488}" type="datetime1">
              <a:rPr lang="it-IT" smtClean="0"/>
              <a:t>23/10/2019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64393F3-8341-CC46-8B07-5DAE679CA781}" type="slidenum">
              <a:rPr lang="it-IT" smtClean="0"/>
              <a:t>‹N›</a:t>
            </a:fld>
            <a:endParaRPr lang="it-IT"/>
          </a:p>
        </p:txBody>
      </p:sp>
    </p:spTree>
    <p:extLst>
      <p:ext uri="{BB962C8B-B14F-4D97-AF65-F5344CB8AC3E}">
        <p14:creationId xmlns:p14="http://schemas.microsoft.com/office/powerpoint/2010/main" val="363929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DA76B1E-0388-E143-9474-ED42BD446468}" type="datetime1">
              <a:rPr lang="it-IT" smtClean="0"/>
              <a:t>23/10/2019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64393F3-8341-CC46-8B07-5DAE679CA781}" type="slidenum">
              <a:rPr lang="it-IT" smtClean="0"/>
              <a:t>‹N›</a:t>
            </a:fld>
            <a:endParaRPr lang="it-IT"/>
          </a:p>
        </p:txBody>
      </p:sp>
    </p:spTree>
    <p:extLst>
      <p:ext uri="{BB962C8B-B14F-4D97-AF65-F5344CB8AC3E}">
        <p14:creationId xmlns:p14="http://schemas.microsoft.com/office/powerpoint/2010/main" val="1020683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62EEE15-9860-E041-8BC5-C3E9C922BA25}" type="datetime1">
              <a:rPr lang="it-IT" smtClean="0"/>
              <a:t>23/10/2019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64393F3-8341-CC46-8B07-5DAE679CA781}" type="slidenum">
              <a:rPr lang="it-IT" smtClean="0"/>
              <a:t>‹N›</a:t>
            </a:fld>
            <a:endParaRPr lang="it-IT"/>
          </a:p>
        </p:txBody>
      </p:sp>
    </p:spTree>
    <p:extLst>
      <p:ext uri="{BB962C8B-B14F-4D97-AF65-F5344CB8AC3E}">
        <p14:creationId xmlns:p14="http://schemas.microsoft.com/office/powerpoint/2010/main" val="1998029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989E915E-EFA3-9242-A312-BD2D03080D6C}" type="datetime1">
              <a:rPr lang="it-IT" smtClean="0"/>
              <a:t>23/10/2019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64393F3-8341-CC46-8B07-5DAE679CA781}" type="slidenum">
              <a:rPr lang="it-IT" smtClean="0"/>
              <a:t>‹N›</a:t>
            </a:fld>
            <a:endParaRPr lang="it-IT"/>
          </a:p>
        </p:txBody>
      </p:sp>
    </p:spTree>
    <p:extLst>
      <p:ext uri="{BB962C8B-B14F-4D97-AF65-F5344CB8AC3E}">
        <p14:creationId xmlns:p14="http://schemas.microsoft.com/office/powerpoint/2010/main" val="70633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1B7D6169-0D93-994C-8B5E-2B22B1C21C74}" type="datetime1">
              <a:rPr lang="it-IT" smtClean="0"/>
              <a:t>23/10/2019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64393F3-8341-CC46-8B07-5DAE679CA781}" type="slidenum">
              <a:rPr lang="it-IT" smtClean="0"/>
              <a:t>‹N›</a:t>
            </a:fld>
            <a:endParaRPr lang="it-IT"/>
          </a:p>
        </p:txBody>
      </p:sp>
    </p:spTree>
    <p:extLst>
      <p:ext uri="{BB962C8B-B14F-4D97-AF65-F5344CB8AC3E}">
        <p14:creationId xmlns:p14="http://schemas.microsoft.com/office/powerpoint/2010/main" val="809464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783B993-ED90-0D47-82D4-B66AF8308507}" type="datetime1">
              <a:rPr lang="it-IT" smtClean="0"/>
              <a:t>23/10/2019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64393F3-8341-CC46-8B07-5DAE679CA781}" type="slidenum">
              <a:rPr lang="it-IT" smtClean="0"/>
              <a:t>‹N›</a:t>
            </a:fld>
            <a:endParaRPr lang="it-IT"/>
          </a:p>
        </p:txBody>
      </p:sp>
    </p:spTree>
    <p:extLst>
      <p:ext uri="{BB962C8B-B14F-4D97-AF65-F5344CB8AC3E}">
        <p14:creationId xmlns:p14="http://schemas.microsoft.com/office/powerpoint/2010/main" val="862632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6083D250-690F-D749-9103-A08520BCCCE2}" type="datetime1">
              <a:rPr lang="it-IT" smtClean="0"/>
              <a:t>23/10/2019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64393F3-8341-CC46-8B07-5DAE679CA781}" type="slidenum">
              <a:rPr lang="it-IT" smtClean="0"/>
              <a:t>‹N›</a:t>
            </a:fld>
            <a:endParaRPr lang="it-IT"/>
          </a:p>
        </p:txBody>
      </p:sp>
    </p:spTree>
    <p:extLst>
      <p:ext uri="{BB962C8B-B14F-4D97-AF65-F5344CB8AC3E}">
        <p14:creationId xmlns:p14="http://schemas.microsoft.com/office/powerpoint/2010/main" val="2470130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CBA8749-2C2E-2F4D-ADA0-5F38A4FBF192}" type="datetime1">
              <a:rPr lang="it-IT" smtClean="0"/>
              <a:t>23/10/2019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64393F3-8341-CC46-8B07-5DAE679CA781}" type="slidenum">
              <a:rPr lang="it-IT" smtClean="0"/>
              <a:t>‹N›</a:t>
            </a:fld>
            <a:endParaRPr lang="it-IT"/>
          </a:p>
        </p:txBody>
      </p:sp>
    </p:spTree>
    <p:extLst>
      <p:ext uri="{BB962C8B-B14F-4D97-AF65-F5344CB8AC3E}">
        <p14:creationId xmlns:p14="http://schemas.microsoft.com/office/powerpoint/2010/main" val="810835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5BA2E8E2-6D2B-C442-A652-79E48C39D761}" type="datetime1">
              <a:rPr lang="it-IT" smtClean="0"/>
              <a:t>23/10/2019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64393F3-8341-CC46-8B07-5DAE679CA781}" type="slidenum">
              <a:rPr lang="it-IT" smtClean="0"/>
              <a:t>‹N›</a:t>
            </a:fld>
            <a:endParaRPr lang="it-IT"/>
          </a:p>
        </p:txBody>
      </p:sp>
    </p:spTree>
    <p:extLst>
      <p:ext uri="{BB962C8B-B14F-4D97-AF65-F5344CB8AC3E}">
        <p14:creationId xmlns:p14="http://schemas.microsoft.com/office/powerpoint/2010/main" val="3455835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E26937F2-CFD4-0A43-87E1-0907D2D4CD4A}" type="datetime1">
              <a:rPr lang="it-IT" smtClean="0"/>
              <a:t>23/10/2019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64393F3-8341-CC46-8B07-5DAE679CA781}" type="slidenum">
              <a:rPr lang="it-IT" smtClean="0"/>
              <a:t>‹N›</a:t>
            </a:fld>
            <a:endParaRPr lang="it-IT"/>
          </a:p>
        </p:txBody>
      </p:sp>
    </p:spTree>
    <p:extLst>
      <p:ext uri="{BB962C8B-B14F-4D97-AF65-F5344CB8AC3E}">
        <p14:creationId xmlns:p14="http://schemas.microsoft.com/office/powerpoint/2010/main" val="956703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187A6-125D-9A43-BBAE-46CD76737E68}" type="datetime1">
              <a:rPr lang="it-IT" smtClean="0"/>
              <a:t>23/10/2019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4393F3-8341-CC46-8B07-5DAE679CA781}" type="slidenum">
              <a:rPr lang="it-IT" smtClean="0"/>
              <a:t>‹N›</a:t>
            </a:fld>
            <a:endParaRPr lang="it-IT"/>
          </a:p>
        </p:txBody>
      </p:sp>
    </p:spTree>
    <p:extLst>
      <p:ext uri="{BB962C8B-B14F-4D97-AF65-F5344CB8AC3E}">
        <p14:creationId xmlns:p14="http://schemas.microsoft.com/office/powerpoint/2010/main" val="2056790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84639"/>
            <a:ext cx="7772400" cy="1647811"/>
          </a:xfrm>
        </p:spPr>
        <p:txBody>
          <a:bodyPr>
            <a:normAutofit/>
          </a:bodyPr>
          <a:lstStyle/>
          <a:p>
            <a:br>
              <a:rPr lang="it-IT" sz="2400" b="1" dirty="0"/>
            </a:br>
            <a:r>
              <a:rPr lang="it-IT" sz="2400" b="1" dirty="0">
                <a:solidFill>
                  <a:srgbClr val="FF0000"/>
                </a:solidFill>
              </a:rPr>
              <a:t>Procedure di allerta e di composizione assistita della crisi</a:t>
            </a:r>
            <a:endParaRPr lang="it-IT" sz="2400" b="1" dirty="0"/>
          </a:p>
        </p:txBody>
      </p:sp>
      <p:sp>
        <p:nvSpPr>
          <p:cNvPr id="3" name="Sottotitolo 2"/>
          <p:cNvSpPr>
            <a:spLocks noGrp="1"/>
          </p:cNvSpPr>
          <p:nvPr>
            <p:ph type="subTitle" idx="1"/>
          </p:nvPr>
        </p:nvSpPr>
        <p:spPr/>
        <p:txBody>
          <a:bodyPr>
            <a:normAutofit/>
          </a:bodyPr>
          <a:lstStyle/>
          <a:p>
            <a:r>
              <a:rPr lang="it-IT" sz="2400" dirty="0"/>
              <a:t>Prof. Avv. Ulisse Corea</a:t>
            </a:r>
          </a:p>
        </p:txBody>
      </p:sp>
      <p:pic>
        <p:nvPicPr>
          <p:cNvPr id="6" name="Immagine 5" descr="isultato immagini per unicz log"/>
          <p:cNvPicPr/>
          <p:nvPr/>
        </p:nvPicPr>
        <p:blipFill>
          <a:blip r:embed="rId3">
            <a:extLst>
              <a:ext uri="{28A0092B-C50C-407E-A947-70E740481C1C}">
                <a14:useLocalDpi xmlns:a14="http://schemas.microsoft.com/office/drawing/2010/main" val="0"/>
              </a:ext>
            </a:extLst>
          </a:blip>
          <a:srcRect/>
          <a:stretch>
            <a:fillRect/>
          </a:stretch>
        </p:blipFill>
        <p:spPr bwMode="auto">
          <a:xfrm>
            <a:off x="3140392" y="993601"/>
            <a:ext cx="2863215" cy="1572480"/>
          </a:xfrm>
          <a:prstGeom prst="rect">
            <a:avLst/>
          </a:prstGeom>
          <a:noFill/>
          <a:ln>
            <a:noFill/>
          </a:ln>
        </p:spPr>
      </p:pic>
    </p:spTree>
    <p:extLst>
      <p:ext uri="{BB962C8B-B14F-4D97-AF65-F5344CB8AC3E}">
        <p14:creationId xmlns:p14="http://schemas.microsoft.com/office/powerpoint/2010/main" val="2114122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65842"/>
          </a:xfrm>
        </p:spPr>
        <p:txBody>
          <a:bodyPr>
            <a:normAutofit/>
          </a:bodyPr>
          <a:lstStyle/>
          <a:p>
            <a:r>
              <a:rPr lang="it-IT" sz="2400" b="1" cap="small" dirty="0"/>
              <a:t>Capo IV – Misure Premiali</a:t>
            </a:r>
            <a:endParaRPr lang="it-IT" sz="2400" dirty="0"/>
          </a:p>
        </p:txBody>
      </p:sp>
      <p:sp>
        <p:nvSpPr>
          <p:cNvPr id="3" name="Segnaposto contenuto 2"/>
          <p:cNvSpPr>
            <a:spLocks noGrp="1"/>
          </p:cNvSpPr>
          <p:nvPr>
            <p:ph idx="1"/>
          </p:nvPr>
        </p:nvSpPr>
        <p:spPr>
          <a:xfrm>
            <a:off x="457200" y="1140480"/>
            <a:ext cx="8229600" cy="4985683"/>
          </a:xfrm>
        </p:spPr>
        <p:txBody>
          <a:bodyPr>
            <a:normAutofit/>
          </a:bodyPr>
          <a:lstStyle/>
          <a:p>
            <a:pPr algn="just"/>
            <a:r>
              <a:rPr lang="it-IT" sz="2000" dirty="0"/>
              <a:t>Sono legate alla </a:t>
            </a:r>
            <a:r>
              <a:rPr lang="it-IT" sz="2000" b="1" dirty="0"/>
              <a:t>tempestività dell’iniziativa, </a:t>
            </a:r>
            <a:r>
              <a:rPr lang="it-IT" sz="2000" dirty="0"/>
              <a:t>ovvero della domanda di composizione all’OCRI (19), di cui abbia seguito le indicazioni o domanda di accesso a una procedura non dichiarata inammissibile (40). </a:t>
            </a:r>
          </a:p>
          <a:p>
            <a:pPr algn="just"/>
            <a:r>
              <a:rPr lang="it-IT" sz="2000" dirty="0"/>
              <a:t>Entro sei mesi per l’istanza di accesso alle procedure, tre mesi per la composizione assistita.</a:t>
            </a:r>
          </a:p>
          <a:p>
            <a:pPr algn="just"/>
            <a:r>
              <a:rPr lang="it-IT" sz="2000" dirty="0"/>
              <a:t>Il termine decorre da quando si verifica una delle condizioni di cui all’art. 24.</a:t>
            </a:r>
          </a:p>
          <a:p>
            <a:pPr algn="just"/>
            <a:r>
              <a:rPr lang="it-IT" sz="2000" dirty="0"/>
              <a:t>Il rispetto dei termini deve essere attestato dal Collegio (quale rimedio?).</a:t>
            </a:r>
          </a:p>
          <a:p>
            <a:pPr algn="just"/>
            <a:r>
              <a:rPr lang="it-IT" sz="2000" dirty="0"/>
              <a:t>Estese alle imprese escluse dall’allerta (12, co. 6).</a:t>
            </a:r>
          </a:p>
          <a:p>
            <a:pPr algn="just"/>
            <a:r>
              <a:rPr lang="it-IT" sz="2000" dirty="0"/>
              <a:t>Benefici patrimoniali e benefici penali.</a:t>
            </a:r>
          </a:p>
          <a:p>
            <a:pPr algn="just"/>
            <a:endParaRPr lang="it-IT" sz="1800" dirty="0"/>
          </a:p>
          <a:p>
            <a:endParaRPr lang="it-IT" sz="1800" dirty="0"/>
          </a:p>
        </p:txBody>
      </p:sp>
    </p:spTree>
    <p:extLst>
      <p:ext uri="{BB962C8B-B14F-4D97-AF65-F5344CB8AC3E}">
        <p14:creationId xmlns:p14="http://schemas.microsoft.com/office/powerpoint/2010/main" val="1723297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91922"/>
          </a:xfrm>
        </p:spPr>
        <p:txBody>
          <a:bodyPr>
            <a:normAutofit fontScale="90000"/>
          </a:bodyPr>
          <a:lstStyle/>
          <a:p>
            <a:endParaRPr lang="it-IT" sz="1800" dirty="0"/>
          </a:p>
        </p:txBody>
      </p:sp>
      <p:sp>
        <p:nvSpPr>
          <p:cNvPr id="3" name="Segnaposto contenuto 2"/>
          <p:cNvSpPr>
            <a:spLocks noGrp="1"/>
          </p:cNvSpPr>
          <p:nvPr>
            <p:ph idx="1"/>
          </p:nvPr>
        </p:nvSpPr>
        <p:spPr>
          <a:xfrm>
            <a:off x="457200" y="466560"/>
            <a:ext cx="8229600" cy="5659603"/>
          </a:xfrm>
        </p:spPr>
        <p:txBody>
          <a:bodyPr>
            <a:noAutofit/>
          </a:bodyPr>
          <a:lstStyle/>
          <a:p>
            <a:r>
              <a:rPr lang="it-IT" sz="2000" dirty="0"/>
              <a:t>Misure </a:t>
            </a:r>
            <a:r>
              <a:rPr lang="it-IT" sz="2000" b="1" dirty="0"/>
              <a:t>patrimoniali</a:t>
            </a:r>
            <a:r>
              <a:rPr lang="it-IT" sz="2000" dirty="0"/>
              <a:t> (cumulabili):</a:t>
            </a:r>
          </a:p>
          <a:p>
            <a:pPr marL="0" indent="0">
              <a:buNone/>
            </a:pPr>
            <a:r>
              <a:rPr lang="it-IT" sz="2000" dirty="0"/>
              <a:t>	-  interessi sui debiti tributari alla metà per il periodo di composizione;</a:t>
            </a:r>
          </a:p>
          <a:p>
            <a:pPr marL="0" indent="0">
              <a:buNone/>
            </a:pPr>
            <a:r>
              <a:rPr lang="it-IT" sz="2000" dirty="0"/>
              <a:t>	- sanzioni tributarie con misura ridotta applicate in misura minima;</a:t>
            </a:r>
          </a:p>
          <a:p>
            <a:pPr marL="0" indent="0">
              <a:buNone/>
            </a:pPr>
            <a:r>
              <a:rPr lang="it-IT" sz="2000" dirty="0"/>
              <a:t>	- sanzioni tributarie e interessi su debiti oggetto della procedura di composizione ridotti alla metà nelle procedure successive;</a:t>
            </a:r>
          </a:p>
          <a:p>
            <a:pPr marL="0" indent="0">
              <a:buNone/>
            </a:pPr>
            <a:r>
              <a:rPr lang="it-IT" sz="2000" dirty="0"/>
              <a:t>	- doppia proroga del termine per deposito della proposta di concordato o di a.d.r.;</a:t>
            </a:r>
          </a:p>
          <a:p>
            <a:pPr marL="0" indent="0">
              <a:buNone/>
            </a:pPr>
            <a:r>
              <a:rPr lang="it-IT" sz="2000" dirty="0"/>
              <a:t>	- no a domande concorrenti di concordato in continuità, se si attesta la soddisfazione dei chirografari per almeno il 20%.</a:t>
            </a:r>
          </a:p>
          <a:p>
            <a:pPr marL="0" indent="0">
              <a:buNone/>
            </a:pPr>
            <a:endParaRPr lang="it-IT" sz="2000" dirty="0"/>
          </a:p>
          <a:p>
            <a:r>
              <a:rPr lang="it-IT" sz="2000" dirty="0"/>
              <a:t>Misure </a:t>
            </a:r>
            <a:r>
              <a:rPr lang="it-IT" sz="2000" b="1" dirty="0"/>
              <a:t>penali</a:t>
            </a:r>
            <a:r>
              <a:rPr lang="it-IT" sz="2000" dirty="0"/>
              <a:t>:</a:t>
            </a:r>
          </a:p>
          <a:p>
            <a:pPr marL="0" indent="0">
              <a:buNone/>
            </a:pPr>
            <a:r>
              <a:rPr lang="it-IT" sz="2000" dirty="0"/>
              <a:t>	- esclusione della punibilità se il danno è di speciale tenuità, per i reati di bancarotta semplice e fraudolenta, ricorso abusivo al credito, anche se commessi da amministratori e controllori, o institori, nonché nelle procedure di concordato e a.d.r.</a:t>
            </a:r>
          </a:p>
          <a:p>
            <a:pPr marL="0" indent="0">
              <a:buNone/>
            </a:pPr>
            <a:r>
              <a:rPr lang="it-IT" sz="2000" dirty="0"/>
              <a:t>	- fuori dalla speciale tenuità del danno, riduzione della pena alla metà se il debito non supera 2ml. e sono soddisfatti i chirografi per 1/5.</a:t>
            </a:r>
          </a:p>
        </p:txBody>
      </p:sp>
    </p:spTree>
    <p:extLst>
      <p:ext uri="{BB962C8B-B14F-4D97-AF65-F5344CB8AC3E}">
        <p14:creationId xmlns:p14="http://schemas.microsoft.com/office/powerpoint/2010/main" val="619303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cap="small" dirty="0"/>
              <a:t>Introduzione</a:t>
            </a:r>
          </a:p>
        </p:txBody>
      </p:sp>
      <p:sp>
        <p:nvSpPr>
          <p:cNvPr id="3" name="Segnaposto contenuto 2"/>
          <p:cNvSpPr>
            <a:spLocks noGrp="1"/>
          </p:cNvSpPr>
          <p:nvPr>
            <p:ph idx="1"/>
          </p:nvPr>
        </p:nvSpPr>
        <p:spPr>
          <a:xfrm>
            <a:off x="457200" y="1287360"/>
            <a:ext cx="8229600" cy="4838803"/>
          </a:xfrm>
        </p:spPr>
        <p:txBody>
          <a:bodyPr>
            <a:normAutofit lnSpcReduction="10000"/>
          </a:bodyPr>
          <a:lstStyle/>
          <a:p>
            <a:pPr algn="just"/>
            <a:r>
              <a:rPr lang="it-IT" sz="1800" dirty="0"/>
              <a:t>Obiettivo della riforma è l’introduzione di strumenti che consentano </a:t>
            </a:r>
            <a:r>
              <a:rPr lang="it-IT" sz="1800" b="1" dirty="0"/>
              <a:t>il tempestivo rilievo della crisi</a:t>
            </a:r>
            <a:r>
              <a:rPr lang="it-IT" sz="1800" dirty="0"/>
              <a:t>, sul presupposto che le </a:t>
            </a:r>
            <a:r>
              <a:rPr lang="it-IT" sz="1800" i="1" dirty="0"/>
              <a:t>chances </a:t>
            </a:r>
            <a:r>
              <a:rPr lang="it-IT" sz="1800" dirty="0"/>
              <a:t>di risanamento dell’impresa e di valorizzazione dei suoi </a:t>
            </a:r>
            <a:r>
              <a:rPr lang="it-IT" sz="1800" i="1" dirty="0" err="1"/>
              <a:t>assets</a:t>
            </a:r>
            <a:r>
              <a:rPr lang="it-IT" sz="1800" dirty="0"/>
              <a:t> siano proporzionali alla tempestività dell’intervento (cfr. Raccomandazione n. 2014/135/UE; Direttiva UE 2019/1023).</a:t>
            </a:r>
          </a:p>
          <a:p>
            <a:pPr algn="just"/>
            <a:r>
              <a:rPr lang="it-IT" sz="1800" dirty="0"/>
              <a:t>Questo obiettivo viene perseguito nel quadro di un sistema di regolazione anticipata della crisi che si fonda su diversi pilastri:</a:t>
            </a:r>
          </a:p>
          <a:p>
            <a:pPr marL="0" indent="0" algn="just">
              <a:buNone/>
            </a:pPr>
            <a:r>
              <a:rPr lang="it-IT" sz="1800" dirty="0"/>
              <a:t>	a) l’obbligo dell’imprenditore collettivo, di dotarsi di </a:t>
            </a:r>
            <a:r>
              <a:rPr lang="it-IT" sz="1800" b="1" dirty="0"/>
              <a:t>adeguati assetti organizzativi, funzionali anche al tempestivo rilievo della crisi</a:t>
            </a:r>
            <a:r>
              <a:rPr lang="it-IT" sz="1800" dirty="0"/>
              <a:t> (art. 2086 c.c., come modificato dall’art. 375 CCII);</a:t>
            </a:r>
          </a:p>
          <a:p>
            <a:pPr marL="0" indent="0" algn="just">
              <a:buNone/>
            </a:pPr>
            <a:r>
              <a:rPr lang="it-IT" sz="1800" dirty="0"/>
              <a:t>	b) gli </a:t>
            </a:r>
            <a:r>
              <a:rPr lang="it-IT" sz="1800" b="1" dirty="0"/>
              <a:t>obblighi di segnalazione degli indizi della crisi </a:t>
            </a:r>
            <a:r>
              <a:rPr lang="it-IT" sz="1800" dirty="0"/>
              <a:t>in capo a soggetti interni ed esterni alla società;</a:t>
            </a:r>
          </a:p>
          <a:p>
            <a:pPr marL="0" indent="0" algn="just">
              <a:buNone/>
            </a:pPr>
            <a:r>
              <a:rPr lang="it-IT" sz="1800" dirty="0"/>
              <a:t>	c) la creazione degli </a:t>
            </a:r>
            <a:r>
              <a:rPr lang="it-IT" sz="1800" b="1" dirty="0"/>
              <a:t>Organismi di composizione della crisi d’impresa </a:t>
            </a:r>
            <a:r>
              <a:rPr lang="it-IT" sz="1800" dirty="0"/>
              <a:t>(OCRI) presso le Camere di commercio, incaricati di gestire il procedimento di allerta e di assistere l’imprenditore, su sua istanza, nel procedimento (eventuale) di composizione assistita della crisi;</a:t>
            </a:r>
          </a:p>
          <a:p>
            <a:pPr marL="0" indent="0" algn="just">
              <a:buNone/>
            </a:pPr>
            <a:r>
              <a:rPr lang="it-IT" sz="1800" dirty="0"/>
              <a:t>	d) una serie di </a:t>
            </a:r>
            <a:r>
              <a:rPr lang="it-IT" sz="1800" b="1" dirty="0"/>
              <a:t>misure premiali e protettive </a:t>
            </a:r>
            <a:r>
              <a:rPr lang="it-IT" sz="1800" dirty="0"/>
              <a:t>volte a promuovere e agevolare la soluzione della crisi.</a:t>
            </a:r>
          </a:p>
          <a:p>
            <a:pPr algn="just"/>
            <a:endParaRPr lang="it-IT" sz="1600" dirty="0"/>
          </a:p>
        </p:txBody>
      </p:sp>
    </p:spTree>
    <p:extLst>
      <p:ext uri="{BB962C8B-B14F-4D97-AF65-F5344CB8AC3E}">
        <p14:creationId xmlns:p14="http://schemas.microsoft.com/office/powerpoint/2010/main" val="813595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endParaRPr lang="it-IT"/>
          </a:p>
        </p:txBody>
      </p:sp>
      <p:sp>
        <p:nvSpPr>
          <p:cNvPr id="7" name="Segnaposto contenuto 6"/>
          <p:cNvSpPr>
            <a:spLocks noGrp="1"/>
          </p:cNvSpPr>
          <p:nvPr>
            <p:ph idx="1"/>
          </p:nvPr>
        </p:nvSpPr>
        <p:spPr/>
        <p:txBody>
          <a:bodyPr>
            <a:normAutofit/>
          </a:bodyPr>
          <a:lstStyle/>
          <a:p>
            <a:pPr algn="just"/>
            <a:r>
              <a:rPr lang="it-IT" sz="1800" dirty="0"/>
              <a:t>La filosofia che ispira la riforma è il </a:t>
            </a:r>
            <a:r>
              <a:rPr lang="it-IT" sz="1800" b="1" dirty="0"/>
              <a:t>superamento</a:t>
            </a:r>
            <a:r>
              <a:rPr lang="it-IT" sz="1800" dirty="0"/>
              <a:t>, nella fase anticipata di rilievo dello stato di crisi, degli strumenti puramente negoziali, sostituiti da un complesso ordito normativo che incanala la gestione della crisi su </a:t>
            </a:r>
            <a:r>
              <a:rPr lang="it-IT" sz="1800" b="1" dirty="0"/>
              <a:t>binari rigidi e opzioni predeterminate</a:t>
            </a:r>
            <a:r>
              <a:rPr lang="it-IT" sz="1800" dirty="0"/>
              <a:t>, che lasciano poco spazio di manovra all’impresa.</a:t>
            </a:r>
          </a:p>
          <a:p>
            <a:endParaRPr lang="it-IT" sz="1800" dirty="0"/>
          </a:p>
          <a:p>
            <a:pPr algn="just"/>
            <a:r>
              <a:rPr lang="it-IT" sz="1800" dirty="0"/>
              <a:t>Al contempo, la tendenza è quella di rifuggire dalla giurisdizione, affidandosi agli organismi di composizione e alla loro capacità di accompagnare il debitore verso una soluzione positiva, garantendo </a:t>
            </a:r>
            <a:r>
              <a:rPr lang="it-IT" sz="1800" b="1" dirty="0"/>
              <a:t>riservatezza e confidenzialità </a:t>
            </a:r>
            <a:r>
              <a:rPr lang="it-IT" sz="1800" dirty="0"/>
              <a:t>delle informazioni.</a:t>
            </a:r>
          </a:p>
          <a:p>
            <a:pPr algn="just"/>
            <a:endParaRPr lang="it-IT" sz="1800" dirty="0"/>
          </a:p>
          <a:p>
            <a:pPr algn="just"/>
            <a:r>
              <a:rPr lang="it-IT" sz="1800" dirty="0">
                <a:solidFill>
                  <a:srgbClr val="FF0000"/>
                </a:solidFill>
              </a:rPr>
              <a:t>Da questo punto di vista, si registra però una coda giurisdizionale quasi automatica laddove, esperiti senza esito gli strumenti in questione, si affida al p.m. l’iniziativa per la presentazione dell’istanza di liquidazione giudiziale (art. 22).</a:t>
            </a:r>
          </a:p>
        </p:txBody>
      </p:sp>
    </p:spTree>
    <p:extLst>
      <p:ext uri="{BB962C8B-B14F-4D97-AF65-F5344CB8AC3E}">
        <p14:creationId xmlns:p14="http://schemas.microsoft.com/office/powerpoint/2010/main" val="2298389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cap="small" dirty="0"/>
              <a:t>Capo I - Gli </a:t>
            </a:r>
            <a:r>
              <a:rPr lang="it-IT" sz="2400" b="1" cap="small" dirty="0">
                <a:solidFill>
                  <a:srgbClr val="FF0000"/>
                </a:solidFill>
              </a:rPr>
              <a:t>strumenti</a:t>
            </a:r>
            <a:r>
              <a:rPr lang="it-IT" sz="2400" b="1" cap="small" dirty="0"/>
              <a:t> di allerta</a:t>
            </a:r>
          </a:p>
        </p:txBody>
      </p:sp>
      <p:sp>
        <p:nvSpPr>
          <p:cNvPr id="3" name="Segnaposto contenuto 2"/>
          <p:cNvSpPr>
            <a:spLocks noGrp="1"/>
          </p:cNvSpPr>
          <p:nvPr>
            <p:ph idx="1"/>
          </p:nvPr>
        </p:nvSpPr>
        <p:spPr>
          <a:xfrm>
            <a:off x="457200" y="1036800"/>
            <a:ext cx="8229600" cy="4985683"/>
          </a:xfrm>
        </p:spPr>
        <p:txBody>
          <a:bodyPr>
            <a:noAutofit/>
          </a:bodyPr>
          <a:lstStyle/>
          <a:p>
            <a:r>
              <a:rPr lang="it-IT" sz="1800" dirty="0"/>
              <a:t>Si tratta degli </a:t>
            </a:r>
            <a:r>
              <a:rPr lang="it-IT" sz="1800" b="1" dirty="0"/>
              <a:t>obblighi di segnalazione </a:t>
            </a:r>
            <a:r>
              <a:rPr lang="it-IT" sz="1800" dirty="0"/>
              <a:t>in capo agli organi di controllo interno (art. 14) e a soggetti esterni (art. 15) finalizzati alla rilevazione della crisi e all’adozione sollecita delle misure idonee alla sua composizione (</a:t>
            </a:r>
            <a:r>
              <a:rPr lang="it-IT" sz="1800" b="1" dirty="0"/>
              <a:t>art. 12</a:t>
            </a:r>
            <a:r>
              <a:rPr lang="it-IT" sz="1800" dirty="0"/>
              <a:t>, comma 1), unitamente agli </a:t>
            </a:r>
            <a:r>
              <a:rPr lang="it-IT" sz="1800" b="1" dirty="0"/>
              <a:t>obblighi organizzativi</a:t>
            </a:r>
            <a:r>
              <a:rPr lang="it-IT" sz="1800" dirty="0"/>
              <a:t>.</a:t>
            </a:r>
          </a:p>
          <a:p>
            <a:r>
              <a:rPr lang="it-IT" sz="1800" b="1" dirty="0"/>
              <a:t>Ambito soggettivo di applicazione</a:t>
            </a:r>
            <a:r>
              <a:rPr lang="it-IT" sz="1800" dirty="0"/>
              <a:t>:</a:t>
            </a:r>
          </a:p>
          <a:p>
            <a:pPr marL="0" indent="0">
              <a:buNone/>
            </a:pPr>
            <a:r>
              <a:rPr lang="it-IT" sz="1800" dirty="0"/>
              <a:t>a) imprenditori;</a:t>
            </a:r>
          </a:p>
          <a:p>
            <a:pPr marL="0" indent="0">
              <a:buNone/>
            </a:pPr>
            <a:r>
              <a:rPr lang="it-IT" sz="1800" dirty="0"/>
              <a:t>b) imprese agricole e minori, compatibilmente con la loro struttura organizzativa (e ferma la competenza degli OCC per la gestione della fase successiva);</a:t>
            </a:r>
          </a:p>
          <a:p>
            <a:pPr marL="0" indent="0">
              <a:buNone/>
            </a:pPr>
            <a:r>
              <a:rPr lang="it-IT" sz="1800" dirty="0"/>
              <a:t>c) imprese in </a:t>
            </a:r>
            <a:r>
              <a:rPr lang="it-IT" sz="1800" dirty="0" err="1"/>
              <a:t>l.c.a</a:t>
            </a:r>
            <a:r>
              <a:rPr lang="it-IT" sz="1800" dirty="0"/>
              <a:t>., ma con significative integrazioni della disciplina ai sensi dell’art. 316, comma 1, </a:t>
            </a:r>
            <a:r>
              <a:rPr lang="it-IT" sz="1800" dirty="0" err="1"/>
              <a:t>lett</a:t>
            </a:r>
            <a:r>
              <a:rPr lang="it-IT" sz="1800" dirty="0"/>
              <a:t>. a) e b).</a:t>
            </a:r>
          </a:p>
          <a:p>
            <a:pPr marL="0" indent="0">
              <a:buNone/>
            </a:pPr>
            <a:r>
              <a:rPr lang="it-IT" sz="1800" dirty="0"/>
              <a:t>	Sono </a:t>
            </a:r>
            <a:r>
              <a:rPr lang="it-IT" sz="1800" b="1" dirty="0"/>
              <a:t>esclusi</a:t>
            </a:r>
            <a:r>
              <a:rPr lang="it-IT" sz="1800" dirty="0"/>
              <a:t>:</a:t>
            </a:r>
          </a:p>
          <a:p>
            <a:pPr marL="0" indent="0">
              <a:buNone/>
            </a:pPr>
            <a:r>
              <a:rPr lang="it-IT" sz="1800" dirty="0"/>
              <a:t>a) grandi imprese, gruppi di imprese di rilevante dimensione, </a:t>
            </a:r>
            <a:r>
              <a:rPr lang="it-IT" sz="1800" dirty="0" err="1"/>
              <a:t>s.p.a.</a:t>
            </a:r>
            <a:r>
              <a:rPr lang="it-IT" sz="1800" dirty="0"/>
              <a:t> quotate in mercati regolamentati o diffuse fra il pubblico in misura rilevante;</a:t>
            </a:r>
          </a:p>
          <a:p>
            <a:pPr marL="0" indent="0">
              <a:buNone/>
            </a:pPr>
            <a:r>
              <a:rPr lang="it-IT" sz="1800" dirty="0"/>
              <a:t>b) banche, intermediari finanziari ex 106 TUB, </a:t>
            </a:r>
            <a:r>
              <a:rPr lang="it-IT" sz="1800" dirty="0" err="1"/>
              <a:t>s.i.m</a:t>
            </a:r>
            <a:r>
              <a:rPr lang="it-IT" sz="1800" dirty="0"/>
              <a:t>., </a:t>
            </a:r>
            <a:r>
              <a:rPr lang="it-IT" sz="1800" dirty="0" err="1"/>
              <a:t>s.g.r</a:t>
            </a:r>
            <a:r>
              <a:rPr lang="it-IT" sz="1800" dirty="0"/>
              <a:t>., </a:t>
            </a:r>
            <a:r>
              <a:rPr lang="it-IT" sz="1800" dirty="0" err="1"/>
              <a:t>sicav</a:t>
            </a:r>
            <a:r>
              <a:rPr lang="it-IT" sz="1800" dirty="0"/>
              <a:t>, istituti di pagamento e di moneta elettronica, fondi comuni di investimento, fondazioni bancarie, fondi pensione, assicurazioni, fiduciarie ex art. 199 TUF, ecc.</a:t>
            </a:r>
          </a:p>
          <a:p>
            <a:pPr marL="0" indent="0">
              <a:buNone/>
            </a:pPr>
            <a:r>
              <a:rPr lang="it-IT" sz="1800" dirty="0"/>
              <a:t>La </a:t>
            </a:r>
            <a:r>
              <a:rPr lang="it-IT" sz="1800" i="1" dirty="0"/>
              <a:t>ratio </a:t>
            </a:r>
            <a:r>
              <a:rPr lang="it-IT" sz="1800" dirty="0"/>
              <a:t>è tenere fuori le attività ad alto tasso di regolazione e specializzazione, nonché le imprese troppo grandi o troppo piccole per essere gestite dagli OCRI.</a:t>
            </a:r>
          </a:p>
        </p:txBody>
      </p:sp>
    </p:spTree>
    <p:extLst>
      <p:ext uri="{BB962C8B-B14F-4D97-AF65-F5344CB8AC3E}">
        <p14:creationId xmlns:p14="http://schemas.microsoft.com/office/powerpoint/2010/main" val="1102505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t>Gli obblighi di segnalazione (artt. 14-15)</a:t>
            </a:r>
          </a:p>
        </p:txBody>
      </p:sp>
      <p:sp>
        <p:nvSpPr>
          <p:cNvPr id="3" name="Segnaposto contenuto 2"/>
          <p:cNvSpPr>
            <a:spLocks noGrp="1"/>
          </p:cNvSpPr>
          <p:nvPr>
            <p:ph idx="1"/>
          </p:nvPr>
        </p:nvSpPr>
        <p:spPr/>
        <p:txBody>
          <a:bodyPr>
            <a:normAutofit/>
          </a:bodyPr>
          <a:lstStyle/>
          <a:p>
            <a:r>
              <a:rPr lang="it-IT" sz="1800" dirty="0"/>
              <a:t>Gli obblighi di segnalazione fanno capo a (i) soggetti </a:t>
            </a:r>
            <a:r>
              <a:rPr lang="it-IT" sz="1800" b="1" dirty="0"/>
              <a:t>interni</a:t>
            </a:r>
            <a:r>
              <a:rPr lang="it-IT" sz="1800" dirty="0"/>
              <a:t> e (ii) soggetti </a:t>
            </a:r>
            <a:r>
              <a:rPr lang="it-IT" sz="1800" b="1" dirty="0"/>
              <a:t>esterni</a:t>
            </a:r>
            <a:r>
              <a:rPr lang="it-IT" sz="1800" dirty="0"/>
              <a:t>;</a:t>
            </a:r>
          </a:p>
          <a:p>
            <a:endParaRPr lang="it-IT" sz="1800" dirty="0"/>
          </a:p>
          <a:p>
            <a:r>
              <a:rPr lang="it-IT" sz="1800" b="1" dirty="0"/>
              <a:t>Soggetti interni </a:t>
            </a:r>
            <a:r>
              <a:rPr lang="it-IT" sz="1800" dirty="0"/>
              <a:t>sono gli </a:t>
            </a:r>
            <a:r>
              <a:rPr lang="it-IT" sz="1800" b="1" dirty="0"/>
              <a:t>organi di controllo societari, il revisore contabile e la società di revisione</a:t>
            </a:r>
            <a:r>
              <a:rPr lang="it-IT" sz="1800" dirty="0"/>
              <a:t>;</a:t>
            </a:r>
          </a:p>
          <a:p>
            <a:r>
              <a:rPr lang="it-IT" sz="1800" dirty="0"/>
              <a:t>A tal fine, l’art. 379 CCII ha modificato l’art. 2477 c.c. per le s.r.l.;</a:t>
            </a:r>
          </a:p>
          <a:p>
            <a:r>
              <a:rPr lang="it-IT" sz="1800" dirty="0">
                <a:solidFill>
                  <a:srgbClr val="FF0000"/>
                </a:solidFill>
              </a:rPr>
              <a:t>Oggetto del controllo specifico è la verifica che l’amministratore valuti costantemente (i) se l’assetto organizzativo dell’impresa sia adeguato; (ii) se sussista l’equilibrio economico finanziario e (iii) quale sia il prevedibile andamento della gestione</a:t>
            </a:r>
            <a:r>
              <a:rPr lang="it-IT" sz="1800" dirty="0"/>
              <a:t>;</a:t>
            </a:r>
          </a:p>
          <a:p>
            <a:r>
              <a:rPr lang="it-IT" sz="1800" dirty="0"/>
              <a:t>Essi hanno altresì obbligo di segnalare all’organo amministrativo l’esistenza dei </a:t>
            </a:r>
            <a:r>
              <a:rPr lang="it-IT" sz="1800" dirty="0">
                <a:solidFill>
                  <a:srgbClr val="FF0000"/>
                </a:solidFill>
              </a:rPr>
              <a:t>fondati indizi di crisi</a:t>
            </a:r>
            <a:r>
              <a:rPr lang="it-IT" sz="1800" dirty="0"/>
              <a:t>; </a:t>
            </a:r>
            <a:r>
              <a:rPr lang="it-IT" sz="1800" i="1" dirty="0"/>
              <a:t>in primis</a:t>
            </a:r>
            <a:r>
              <a:rPr lang="it-IT" sz="1800" dirty="0"/>
              <a:t>, ma non solo, alla luce degli </a:t>
            </a:r>
            <a:r>
              <a:rPr lang="it-IT" sz="1800" dirty="0">
                <a:solidFill>
                  <a:srgbClr val="FF0000"/>
                </a:solidFill>
              </a:rPr>
              <a:t>indicatori (art. </a:t>
            </a:r>
            <a:r>
              <a:rPr lang="it-IT" sz="1800">
                <a:solidFill>
                  <a:srgbClr val="FF0000"/>
                </a:solidFill>
              </a:rPr>
              <a:t>13)</a:t>
            </a:r>
            <a:endParaRPr lang="it-IT" sz="1800" dirty="0"/>
          </a:p>
          <a:p>
            <a:r>
              <a:rPr lang="it-IT" sz="1800" dirty="0"/>
              <a:t>Essi sono informati a loro volta dalle banche circa le “variazioni” o le “revoche” degli affidamenti.</a:t>
            </a:r>
          </a:p>
          <a:p>
            <a:r>
              <a:rPr lang="it-IT" sz="1800" dirty="0"/>
              <a:t>La legittimazione è in capo all’organo collegiale nel suo complesso.</a:t>
            </a:r>
          </a:p>
        </p:txBody>
      </p:sp>
    </p:spTree>
    <p:extLst>
      <p:ext uri="{BB962C8B-B14F-4D97-AF65-F5344CB8AC3E}">
        <p14:creationId xmlns:p14="http://schemas.microsoft.com/office/powerpoint/2010/main" val="3966265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5522"/>
          </a:xfrm>
        </p:spPr>
        <p:txBody>
          <a:bodyPr>
            <a:normAutofit fontScale="90000"/>
          </a:bodyPr>
          <a:lstStyle/>
          <a:p>
            <a:endParaRPr lang="it-IT" dirty="0"/>
          </a:p>
        </p:txBody>
      </p:sp>
      <p:sp>
        <p:nvSpPr>
          <p:cNvPr id="3" name="Segnaposto contenuto 2"/>
          <p:cNvSpPr>
            <a:spLocks noGrp="1"/>
          </p:cNvSpPr>
          <p:nvPr>
            <p:ph idx="1"/>
          </p:nvPr>
        </p:nvSpPr>
        <p:spPr>
          <a:xfrm>
            <a:off x="457200" y="518400"/>
            <a:ext cx="8229600" cy="5607763"/>
          </a:xfrm>
        </p:spPr>
        <p:txBody>
          <a:bodyPr>
            <a:noAutofit/>
          </a:bodyPr>
          <a:lstStyle/>
          <a:p>
            <a:pPr algn="just"/>
            <a:r>
              <a:rPr lang="it-IT" sz="1800" dirty="0"/>
              <a:t>La segnalazione deve essere </a:t>
            </a:r>
            <a:r>
              <a:rPr lang="it-IT" sz="1800" b="1" dirty="0"/>
              <a:t>motivata</a:t>
            </a:r>
            <a:r>
              <a:rPr lang="it-IT" sz="1800" dirty="0"/>
              <a:t> e inviata con mezzi che assicurino la prova della ricezione (</a:t>
            </a:r>
            <a:r>
              <a:rPr lang="it-IT" sz="1800" dirty="0" err="1"/>
              <a:t>pec</a:t>
            </a:r>
            <a:r>
              <a:rPr lang="it-IT" sz="1800" dirty="0"/>
              <a:t>);</a:t>
            </a:r>
          </a:p>
          <a:p>
            <a:pPr algn="just"/>
            <a:r>
              <a:rPr lang="it-IT" sz="1800" dirty="0"/>
              <a:t>Deve contenere la fissazione di un </a:t>
            </a:r>
            <a:r>
              <a:rPr lang="it-IT" sz="1800" b="1" dirty="0"/>
              <a:t>termine</a:t>
            </a:r>
            <a:r>
              <a:rPr lang="it-IT" sz="1800" dirty="0"/>
              <a:t> non superiore a 30 giorni nel quale </a:t>
            </a:r>
            <a:r>
              <a:rPr lang="it-IT" sz="1800" dirty="0">
                <a:solidFill>
                  <a:srgbClr val="FF0000"/>
                </a:solidFill>
              </a:rPr>
              <a:t>l’organo amministrativo deve riferire circa le soluzioni individuate e iniziative intraprese</a:t>
            </a:r>
            <a:r>
              <a:rPr lang="it-IT" sz="1800" dirty="0"/>
              <a:t>;</a:t>
            </a:r>
          </a:p>
          <a:p>
            <a:pPr algn="just"/>
            <a:r>
              <a:rPr lang="it-IT" sz="1800" dirty="0">
                <a:solidFill>
                  <a:srgbClr val="FF0000"/>
                </a:solidFill>
              </a:rPr>
              <a:t>In mancanza</a:t>
            </a:r>
            <a:r>
              <a:rPr lang="it-IT" sz="1800" dirty="0"/>
              <a:t>, o in caso di mancata adozione delle necessarie iniziative nei 60 giorni successivi, </a:t>
            </a:r>
            <a:r>
              <a:rPr lang="it-IT" sz="1800" dirty="0">
                <a:solidFill>
                  <a:srgbClr val="FF0000"/>
                </a:solidFill>
              </a:rPr>
              <a:t>gli organi di controllo </a:t>
            </a:r>
            <a:r>
              <a:rPr lang="it-IT" sz="1800" b="1" dirty="0">
                <a:solidFill>
                  <a:srgbClr val="FF0000"/>
                </a:solidFill>
              </a:rPr>
              <a:t>informano l’OCRI</a:t>
            </a:r>
            <a:r>
              <a:rPr lang="it-IT" sz="1800" dirty="0"/>
              <a:t>, essendo esonerati dagli obblighi di riservatezza previsti dal codice civile.</a:t>
            </a:r>
          </a:p>
          <a:p>
            <a:pPr algn="just"/>
            <a:endParaRPr lang="it-IT" sz="1800" dirty="0"/>
          </a:p>
          <a:p>
            <a:pPr algn="just"/>
            <a:r>
              <a:rPr lang="it-IT" sz="1800" dirty="0"/>
              <a:t>La tempestiva segnalazione costituisce causa di </a:t>
            </a:r>
            <a:r>
              <a:rPr lang="it-IT" sz="1800" b="1" dirty="0"/>
              <a:t>esonero</a:t>
            </a:r>
            <a:r>
              <a:rPr lang="it-IT" sz="1800" dirty="0"/>
              <a:t> dalla responsabilità solidale dell’organo di controllo per le conseguenze pregiudizievoli delle omissioni o azioni </a:t>
            </a:r>
            <a:r>
              <a:rPr lang="it-IT" sz="1800" b="1" dirty="0"/>
              <a:t>successive</a:t>
            </a:r>
            <a:r>
              <a:rPr lang="it-IT" sz="1800" dirty="0"/>
              <a:t> dell’organo amministrativo che non siano conseguenza diretta di decisioni assunte prima della segnalazione e a condizione che sia stato informato l’OCRI nei casi di inerzia. </a:t>
            </a:r>
            <a:r>
              <a:rPr lang="it-IT" sz="1800" dirty="0">
                <a:solidFill>
                  <a:srgbClr val="FF0000"/>
                </a:solidFill>
              </a:rPr>
              <a:t>Rischio di una “corsa” alla segnalazione</a:t>
            </a:r>
            <a:r>
              <a:rPr lang="it-IT" sz="1800" dirty="0"/>
              <a:t>.</a:t>
            </a:r>
          </a:p>
          <a:p>
            <a:pPr algn="just"/>
            <a:r>
              <a:rPr lang="it-IT" sz="1800" dirty="0"/>
              <a:t>La segnalazione non può mai costituire giusta causa di revoca dell’incarico.</a:t>
            </a:r>
          </a:p>
          <a:p>
            <a:pPr algn="just"/>
            <a:r>
              <a:rPr lang="it-IT" sz="1800" dirty="0"/>
              <a:t>L’obbligo cessa, o il procedimento di allerta o di composizione si chiudono, se sono state instaurate le procedure di regolazione della crisi previste dal CCII. </a:t>
            </a:r>
          </a:p>
          <a:p>
            <a:pPr marL="0" indent="0" algn="just">
              <a:buNone/>
            </a:pPr>
            <a:endParaRPr lang="it-IT" sz="1800" dirty="0"/>
          </a:p>
          <a:p>
            <a:pPr algn="just"/>
            <a:endParaRPr lang="it-IT" sz="1800" dirty="0"/>
          </a:p>
        </p:txBody>
      </p:sp>
    </p:spTree>
    <p:extLst>
      <p:ext uri="{BB962C8B-B14F-4D97-AF65-F5344CB8AC3E}">
        <p14:creationId xmlns:p14="http://schemas.microsoft.com/office/powerpoint/2010/main" val="1678284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38802"/>
          </a:xfrm>
        </p:spPr>
        <p:txBody>
          <a:bodyPr>
            <a:normAutofit fontScale="90000"/>
          </a:bodyPr>
          <a:lstStyle/>
          <a:p>
            <a:endParaRPr lang="it-IT" dirty="0"/>
          </a:p>
        </p:txBody>
      </p:sp>
      <p:sp>
        <p:nvSpPr>
          <p:cNvPr id="3" name="Segnaposto contenuto 2"/>
          <p:cNvSpPr>
            <a:spLocks noGrp="1"/>
          </p:cNvSpPr>
          <p:nvPr>
            <p:ph idx="1"/>
          </p:nvPr>
        </p:nvSpPr>
        <p:spPr>
          <a:xfrm>
            <a:off x="457200" y="872640"/>
            <a:ext cx="8229600" cy="5253523"/>
          </a:xfrm>
        </p:spPr>
        <p:txBody>
          <a:bodyPr>
            <a:normAutofit lnSpcReduction="10000"/>
          </a:bodyPr>
          <a:lstStyle/>
          <a:p>
            <a:pPr algn="just"/>
            <a:r>
              <a:rPr lang="it-IT" sz="1800" b="1" dirty="0"/>
              <a:t>Soggetti esterni</a:t>
            </a:r>
            <a:r>
              <a:rPr lang="it-IT" sz="1800" dirty="0"/>
              <a:t> sono i </a:t>
            </a:r>
            <a:r>
              <a:rPr lang="it-IT" sz="1800" b="1" dirty="0"/>
              <a:t>creditori pubblici qualificati</a:t>
            </a:r>
            <a:r>
              <a:rPr lang="it-IT" sz="1800" dirty="0"/>
              <a:t>: Agenzia delle entrate, INPS, agente della riscossione.</a:t>
            </a:r>
          </a:p>
          <a:p>
            <a:endParaRPr lang="it-IT" sz="1800" b="1" dirty="0"/>
          </a:p>
          <a:p>
            <a:pPr algn="just"/>
            <a:r>
              <a:rPr lang="it-IT" sz="1800" dirty="0"/>
              <a:t>L’obbligo di segnalazione </a:t>
            </a:r>
            <a:r>
              <a:rPr lang="it-IT" sz="1800" b="1" dirty="0"/>
              <a:t>al debitore </a:t>
            </a:r>
            <a:r>
              <a:rPr lang="it-IT" sz="1800" dirty="0"/>
              <a:t>sorge al superamento delle soglie fissate dal comma 2 dell’art. 15 relativamente alla esposizione debitoria (problema della loro congruità); viene fissato un termine di </a:t>
            </a:r>
            <a:r>
              <a:rPr lang="it-IT" sz="1800" b="1" dirty="0"/>
              <a:t>90 giorni </a:t>
            </a:r>
            <a:r>
              <a:rPr lang="it-IT" sz="1800" dirty="0"/>
              <a:t>per estinguere o regolarizzare il debito secondo la legge, o anche, in mancanza, per presentare istanza di composizione assistita delle crisi o una delle procedure del CC.II.; l’obbligo risorge se il debitore decade dalle rateazioni;</a:t>
            </a:r>
          </a:p>
          <a:p>
            <a:pPr algn="just"/>
            <a:endParaRPr lang="it-IT" sz="1800" dirty="0"/>
          </a:p>
          <a:p>
            <a:pPr algn="just"/>
            <a:r>
              <a:rPr lang="it-IT" sz="1800" dirty="0"/>
              <a:t>Scaduto il termine, </a:t>
            </a:r>
            <a:r>
              <a:rPr lang="it-IT" sz="1800" dirty="0">
                <a:solidFill>
                  <a:srgbClr val="FF0000"/>
                </a:solidFill>
              </a:rPr>
              <a:t>essi </a:t>
            </a:r>
            <a:r>
              <a:rPr lang="it-IT" sz="1800" b="1" dirty="0">
                <a:solidFill>
                  <a:srgbClr val="FF0000"/>
                </a:solidFill>
              </a:rPr>
              <a:t>informeranno l’OCRI</a:t>
            </a:r>
            <a:r>
              <a:rPr lang="it-IT" sz="1800" dirty="0"/>
              <a:t>;</a:t>
            </a:r>
          </a:p>
          <a:p>
            <a:pPr algn="just"/>
            <a:endParaRPr lang="it-IT" sz="1800" dirty="0"/>
          </a:p>
          <a:p>
            <a:pPr algn="just"/>
            <a:r>
              <a:rPr lang="it-IT" sz="1800" dirty="0"/>
              <a:t>L’obbligo </a:t>
            </a:r>
            <a:r>
              <a:rPr lang="it-IT" sz="1800" b="1" dirty="0"/>
              <a:t>viene meno </a:t>
            </a:r>
            <a:r>
              <a:rPr lang="it-IT" sz="1800" dirty="0"/>
              <a:t>se l’impresa documenta di essere titolare di crediti d’imposta o di altri crediti verso p.a. certificati per un importo complessivo non inferiore alla metà del debito verso il creditore pubblico qualificato.</a:t>
            </a:r>
          </a:p>
          <a:p>
            <a:pPr algn="just"/>
            <a:endParaRPr lang="it-IT" sz="1800" dirty="0"/>
          </a:p>
          <a:p>
            <a:pPr algn="just"/>
            <a:r>
              <a:rPr lang="it-IT" sz="1800" dirty="0"/>
              <a:t>A differenza degli organi interni l’obbligo non è assistito da una misura premiale ma da una </a:t>
            </a:r>
            <a:r>
              <a:rPr lang="it-IT" sz="1800" b="1" dirty="0"/>
              <a:t>sanzione</a:t>
            </a:r>
            <a:r>
              <a:rPr lang="it-IT" sz="1800" dirty="0"/>
              <a:t> (la perdita della prelazione e la inopponibilità del credito per spese e oneri di riscossione).</a:t>
            </a:r>
          </a:p>
        </p:txBody>
      </p:sp>
    </p:spTree>
    <p:extLst>
      <p:ext uri="{BB962C8B-B14F-4D97-AF65-F5344CB8AC3E}">
        <p14:creationId xmlns:p14="http://schemas.microsoft.com/office/powerpoint/2010/main" val="2208554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14002"/>
          </a:xfrm>
        </p:spPr>
        <p:txBody>
          <a:bodyPr>
            <a:normAutofit/>
          </a:bodyPr>
          <a:lstStyle/>
          <a:p>
            <a:r>
              <a:rPr lang="it-IT" sz="2400" b="1" dirty="0"/>
              <a:t>La gestione dell’allerta (art. 18)</a:t>
            </a:r>
          </a:p>
        </p:txBody>
      </p:sp>
      <p:sp>
        <p:nvSpPr>
          <p:cNvPr id="3" name="Segnaposto contenuto 2"/>
          <p:cNvSpPr>
            <a:spLocks noGrp="1"/>
          </p:cNvSpPr>
          <p:nvPr>
            <p:ph idx="1"/>
          </p:nvPr>
        </p:nvSpPr>
        <p:spPr>
          <a:xfrm>
            <a:off x="457200" y="1175040"/>
            <a:ext cx="8229600" cy="5114880"/>
          </a:xfrm>
        </p:spPr>
        <p:txBody>
          <a:bodyPr>
            <a:normAutofit fontScale="92500" lnSpcReduction="20000"/>
          </a:bodyPr>
          <a:lstStyle/>
          <a:p>
            <a:pPr algn="just"/>
            <a:r>
              <a:rPr lang="it-IT" sz="1900" b="1" dirty="0"/>
              <a:t>Entro 15 giorni </a:t>
            </a:r>
            <a:r>
              <a:rPr lang="it-IT" sz="1900" dirty="0">
                <a:solidFill>
                  <a:srgbClr val="FF0000"/>
                </a:solidFill>
              </a:rPr>
              <a:t>dalla segnalazione o dalla istanza del debitore </a:t>
            </a:r>
            <a:r>
              <a:rPr lang="it-IT" sz="1900" dirty="0"/>
              <a:t>l’OCRI convoca il debitore e gli organi di controllo dinanzi al Collegio: </a:t>
            </a:r>
            <a:r>
              <a:rPr lang="it-IT" sz="1900" dirty="0">
                <a:solidFill>
                  <a:srgbClr val="FF0000"/>
                </a:solidFill>
              </a:rPr>
              <a:t>fase «esterna» dell’allerta</a:t>
            </a:r>
            <a:r>
              <a:rPr lang="it-IT" sz="1900" dirty="0"/>
              <a:t>.</a:t>
            </a:r>
          </a:p>
          <a:p>
            <a:endParaRPr lang="it-IT" sz="1900" dirty="0"/>
          </a:p>
          <a:p>
            <a:pPr algn="just"/>
            <a:r>
              <a:rPr lang="it-IT" sz="1900" dirty="0"/>
              <a:t>Il relatore acquisisce e riferisce dati e informazioni rilevanti (anche prima della audizione): </a:t>
            </a:r>
            <a:r>
              <a:rPr lang="it-IT" sz="1900" u="sng" dirty="0"/>
              <a:t>opportune linee guida e richieste </a:t>
            </a:r>
            <a:r>
              <a:rPr lang="it-IT" sz="1900" i="1" u="sng" dirty="0"/>
              <a:t>standard. Rischio informazioni carenti</a:t>
            </a:r>
            <a:endParaRPr lang="it-IT" sz="1900" u="sng" dirty="0"/>
          </a:p>
          <a:p>
            <a:endParaRPr lang="it-IT" sz="1900" dirty="0"/>
          </a:p>
          <a:p>
            <a:pPr algn="just"/>
            <a:r>
              <a:rPr lang="it-IT" sz="1900" dirty="0"/>
              <a:t>Possibili esiti:</a:t>
            </a:r>
          </a:p>
          <a:p>
            <a:pPr algn="just"/>
            <a:r>
              <a:rPr lang="it-IT" sz="1900" dirty="0"/>
              <a:t>A) non ci sono presupposti soggettivi e oggettivi della crisi (o dell’allerta): </a:t>
            </a:r>
            <a:r>
              <a:rPr lang="it-IT" sz="1900" b="1" dirty="0"/>
              <a:t>archiviazione</a:t>
            </a:r>
            <a:r>
              <a:rPr lang="it-IT" sz="1900" dirty="0"/>
              <a:t>;</a:t>
            </a:r>
          </a:p>
          <a:p>
            <a:pPr algn="just"/>
            <a:r>
              <a:rPr lang="it-IT" sz="1900" dirty="0"/>
              <a:t>B) l’organo di controllo o un professionista indipendente certificano esistenza  di crediti di imposta o verso p.a. che, dopo compensazione con i debiti, comportano il non superamento delle soglie ex art. 15: </a:t>
            </a:r>
            <a:r>
              <a:rPr lang="it-IT" sz="1900" b="1" dirty="0"/>
              <a:t>archiviazione</a:t>
            </a:r>
            <a:r>
              <a:rPr lang="it-IT" sz="1900" dirty="0"/>
              <a:t>;</a:t>
            </a:r>
          </a:p>
          <a:p>
            <a:pPr algn="just"/>
            <a:r>
              <a:rPr lang="it-IT" sz="1900" dirty="0"/>
              <a:t>C) se rileva la crisi, il collegio individua con il debitore le </a:t>
            </a:r>
            <a:r>
              <a:rPr lang="it-IT" sz="1900" b="1" dirty="0"/>
              <a:t>possibili misure </a:t>
            </a:r>
            <a:r>
              <a:rPr lang="it-IT" sz="1900" dirty="0"/>
              <a:t>e fissa il termine perché il debitore riferisca circa gli esiti;</a:t>
            </a:r>
          </a:p>
          <a:p>
            <a:pPr algn="just"/>
            <a:r>
              <a:rPr lang="it-IT" sz="1900" dirty="0"/>
              <a:t>D) se il debitore non riferisce o non assume iniziative, il collegio </a:t>
            </a:r>
            <a:r>
              <a:rPr lang="it-IT" sz="1900" b="1" dirty="0"/>
              <a:t>informa</a:t>
            </a:r>
            <a:r>
              <a:rPr lang="it-IT" sz="1900" dirty="0"/>
              <a:t> il Referente e questo l’autore della segnalazione; </a:t>
            </a:r>
            <a:r>
              <a:rPr lang="it-IT" sz="1900" b="1" dirty="0"/>
              <a:t>informa</a:t>
            </a:r>
            <a:r>
              <a:rPr lang="it-IT" sz="1900" dirty="0"/>
              <a:t> il P.M. ex art. 22.</a:t>
            </a:r>
          </a:p>
          <a:p>
            <a:pPr algn="just"/>
            <a:r>
              <a:rPr lang="it-IT" sz="1900" dirty="0"/>
              <a:t>E) il debitore deposita </a:t>
            </a:r>
            <a:r>
              <a:rPr lang="it-IT" sz="1900" b="1" dirty="0"/>
              <a:t>l’istanza di composizione della crisi</a:t>
            </a:r>
            <a:r>
              <a:rPr lang="it-IT" sz="1900" dirty="0"/>
              <a:t>;</a:t>
            </a:r>
          </a:p>
          <a:p>
            <a:pPr algn="just"/>
            <a:r>
              <a:rPr lang="it-IT" sz="1900" dirty="0" err="1"/>
              <a:t>F</a:t>
            </a:r>
            <a:r>
              <a:rPr lang="it-IT" sz="1900" dirty="0"/>
              <a:t>) </a:t>
            </a:r>
            <a:r>
              <a:rPr lang="it-IT" sz="1900" dirty="0">
                <a:solidFill>
                  <a:srgbClr val="FF0000"/>
                </a:solidFill>
              </a:rPr>
              <a:t>se il debitore non compare o non deposita l’istanza di cui all’art. 19 per la composizione della crisi, il collegio, ove ritenga </a:t>
            </a:r>
            <a:r>
              <a:rPr lang="it-IT" sz="1900" b="1" dirty="0">
                <a:solidFill>
                  <a:srgbClr val="FF0000"/>
                </a:solidFill>
              </a:rPr>
              <a:t>evidente</a:t>
            </a:r>
            <a:r>
              <a:rPr lang="it-IT" sz="1900" dirty="0">
                <a:solidFill>
                  <a:srgbClr val="FF0000"/>
                </a:solidFill>
              </a:rPr>
              <a:t> l’insolvenza, </a:t>
            </a:r>
            <a:r>
              <a:rPr lang="it-IT" sz="1900" b="1" dirty="0">
                <a:solidFill>
                  <a:srgbClr val="FF0000"/>
                </a:solidFill>
              </a:rPr>
              <a:t>informa</a:t>
            </a:r>
            <a:r>
              <a:rPr lang="it-IT" sz="1900" dirty="0">
                <a:solidFill>
                  <a:srgbClr val="FF0000"/>
                </a:solidFill>
              </a:rPr>
              <a:t> il P.M</a:t>
            </a:r>
            <a:r>
              <a:rPr lang="it-IT" sz="1900" dirty="0"/>
              <a:t>. (22)</a:t>
            </a:r>
          </a:p>
          <a:p>
            <a:pPr marL="0" indent="0" algn="just">
              <a:buNone/>
            </a:pPr>
            <a:endParaRPr lang="it-IT" sz="1800" dirty="0"/>
          </a:p>
        </p:txBody>
      </p:sp>
    </p:spTree>
    <p:extLst>
      <p:ext uri="{BB962C8B-B14F-4D97-AF65-F5344CB8AC3E}">
        <p14:creationId xmlns:p14="http://schemas.microsoft.com/office/powerpoint/2010/main" val="2253024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2562"/>
          </a:xfrm>
        </p:spPr>
        <p:txBody>
          <a:bodyPr>
            <a:normAutofit/>
          </a:bodyPr>
          <a:lstStyle/>
          <a:p>
            <a:r>
              <a:rPr lang="it-IT" sz="2400" b="1" cap="small" dirty="0"/>
              <a:t>Capo III – Procedimento di Composizione assistita della Crisi </a:t>
            </a:r>
            <a:endParaRPr lang="it-IT" sz="2400" dirty="0"/>
          </a:p>
        </p:txBody>
      </p:sp>
      <p:sp>
        <p:nvSpPr>
          <p:cNvPr id="3" name="Segnaposto contenuto 2"/>
          <p:cNvSpPr>
            <a:spLocks noGrp="1"/>
          </p:cNvSpPr>
          <p:nvPr>
            <p:ph idx="1"/>
          </p:nvPr>
        </p:nvSpPr>
        <p:spPr>
          <a:xfrm>
            <a:off x="457200" y="907200"/>
            <a:ext cx="8229600" cy="5218963"/>
          </a:xfrm>
        </p:spPr>
        <p:txBody>
          <a:bodyPr>
            <a:normAutofit/>
          </a:bodyPr>
          <a:lstStyle/>
          <a:p>
            <a:r>
              <a:rPr lang="it-IT" sz="1800" dirty="0"/>
              <a:t>Si attiva </a:t>
            </a:r>
            <a:r>
              <a:rPr lang="it-IT" sz="1800" dirty="0">
                <a:solidFill>
                  <a:srgbClr val="FF0000"/>
                </a:solidFill>
              </a:rPr>
              <a:t>solo </a:t>
            </a:r>
            <a:r>
              <a:rPr lang="it-IT" sz="1800" dirty="0"/>
              <a:t>su </a:t>
            </a:r>
            <a:r>
              <a:rPr lang="it-IT" sz="1800" b="1" dirty="0"/>
              <a:t>istanza del debitore</a:t>
            </a:r>
            <a:r>
              <a:rPr lang="it-IT" sz="1800" dirty="0"/>
              <a:t>, anche all’esito dell’audizione (19).</a:t>
            </a:r>
          </a:p>
          <a:p>
            <a:r>
              <a:rPr lang="it-IT" sz="1800" dirty="0"/>
              <a:t>Durata 3 mesi, prorogabile di altri 3 solo in caso di avanzate trattative.</a:t>
            </a:r>
          </a:p>
          <a:p>
            <a:r>
              <a:rPr lang="it-IT" sz="1800" dirty="0"/>
              <a:t>Il </a:t>
            </a:r>
            <a:r>
              <a:rPr lang="it-IT" sz="1800" b="1" dirty="0"/>
              <a:t>relatore</a:t>
            </a:r>
            <a:r>
              <a:rPr lang="it-IT" sz="1800" dirty="0"/>
              <a:t> è incaricato di seguire le trattative.</a:t>
            </a:r>
          </a:p>
          <a:p>
            <a:r>
              <a:rPr lang="it-IT" sz="1800" b="1" dirty="0"/>
              <a:t>Istruttoria</a:t>
            </a:r>
            <a:r>
              <a:rPr lang="it-IT" sz="1800" dirty="0"/>
              <a:t>: relazione sulla situazione patrimoniale, economica e finanziaria, elenco creditori e titolari diritti reali. Il collegio può attestare la veridicità dei dati (cfr. 345, sanzioni penali) ai fini di altre procedure (a.d.r. o c.p.).</a:t>
            </a:r>
          </a:p>
          <a:p>
            <a:pPr marL="0" indent="0">
              <a:buNone/>
            </a:pPr>
            <a:r>
              <a:rPr lang="it-IT" sz="1800" dirty="0"/>
              <a:t>	</a:t>
            </a:r>
            <a:r>
              <a:rPr lang="it-IT" sz="1800" dirty="0">
                <a:solidFill>
                  <a:srgbClr val="FF0000"/>
                </a:solidFill>
              </a:rPr>
              <a:t>Esiti:</a:t>
            </a:r>
            <a:endParaRPr lang="it-IT" sz="1800" dirty="0"/>
          </a:p>
          <a:p>
            <a:r>
              <a:rPr lang="it-IT" sz="1800" dirty="0"/>
              <a:t>L’accordo deve avere </a:t>
            </a:r>
            <a:r>
              <a:rPr lang="it-IT" sz="1800" b="1" dirty="0"/>
              <a:t>forma scritta</a:t>
            </a:r>
            <a:r>
              <a:rPr lang="it-IT" sz="1800" dirty="0"/>
              <a:t>, è depositato presso l’OCRI, non è ostensibile a terzi (ma con accordo di tutti può essere iscritto al registro imprese), </a:t>
            </a:r>
            <a:r>
              <a:rPr lang="it-IT" sz="1800" dirty="0">
                <a:solidFill>
                  <a:srgbClr val="FF0000"/>
                </a:solidFill>
              </a:rPr>
              <a:t>ha gli stessi effetti degli accordi successivi a piano attestato di risanamento (ma senza essere attestato né omologato): esenzione da revocatoria e bancarotta.</a:t>
            </a:r>
          </a:p>
          <a:p>
            <a:pPr algn="just"/>
            <a:r>
              <a:rPr lang="it-IT" sz="1800" dirty="0">
                <a:solidFill>
                  <a:srgbClr val="FF0000"/>
                </a:solidFill>
              </a:rPr>
              <a:t>In mancanza di accordo</a:t>
            </a:r>
            <a:r>
              <a:rPr lang="it-IT" sz="1800" dirty="0"/>
              <a:t>, il collegio invita il debitore a proporre </a:t>
            </a:r>
            <a:r>
              <a:rPr lang="it-IT" sz="1800" b="1" dirty="0"/>
              <a:t>una delle procedure </a:t>
            </a:r>
            <a:r>
              <a:rPr lang="it-IT" sz="1800" dirty="0"/>
              <a:t>di regolazione della crisi (21).</a:t>
            </a:r>
          </a:p>
          <a:p>
            <a:pPr algn="just"/>
            <a:r>
              <a:rPr lang="it-IT" sz="1800" dirty="0"/>
              <a:t>Se il debitore omette di chiedere l’accesso a una di esse, il Collegio, ove ritenga l’impresa insolvente segnala al Referente che </a:t>
            </a:r>
            <a:r>
              <a:rPr lang="it-IT" sz="1800" dirty="0">
                <a:solidFill>
                  <a:srgbClr val="FF0000"/>
                </a:solidFill>
              </a:rPr>
              <a:t>informa il PM</a:t>
            </a:r>
            <a:r>
              <a:rPr lang="it-IT" sz="1800" dirty="0"/>
              <a:t> (38) competente ex art. 27, per il seguito nel termine di </a:t>
            </a:r>
            <a:r>
              <a:rPr lang="it-IT" sz="1800" b="1" dirty="0"/>
              <a:t>60 giorni</a:t>
            </a:r>
            <a:r>
              <a:rPr lang="it-IT" sz="1800" dirty="0"/>
              <a:t>.</a:t>
            </a:r>
          </a:p>
          <a:p>
            <a:pPr algn="just"/>
            <a:r>
              <a:rPr lang="it-IT" sz="1800" b="1" dirty="0"/>
              <a:t>Assistenza dei difensori opportuna, ma loro crediti non prededucibili (6).</a:t>
            </a:r>
          </a:p>
        </p:txBody>
      </p:sp>
    </p:spTree>
    <p:extLst>
      <p:ext uri="{BB962C8B-B14F-4D97-AF65-F5344CB8AC3E}">
        <p14:creationId xmlns:p14="http://schemas.microsoft.com/office/powerpoint/2010/main" val="211551572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85837</TotalTime>
  <Words>1306</Words>
  <Application>Microsoft Office PowerPoint</Application>
  <PresentationFormat>Presentazione su schermo (4:3)</PresentationFormat>
  <Paragraphs>89</Paragraphs>
  <Slides>11</Slides>
  <Notes>1</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11</vt:i4>
      </vt:variant>
    </vt:vector>
  </HeadingPairs>
  <TitlesOfParts>
    <vt:vector size="14" baseType="lpstr">
      <vt:lpstr>Arial</vt:lpstr>
      <vt:lpstr>Calibri</vt:lpstr>
      <vt:lpstr>Tema di Office</vt:lpstr>
      <vt:lpstr> Procedure di allerta e di composizione assistita della crisi</vt:lpstr>
      <vt:lpstr>Introduzione</vt:lpstr>
      <vt:lpstr>Presentazione standard di PowerPoint</vt:lpstr>
      <vt:lpstr>Capo I - Gli strumenti di allerta</vt:lpstr>
      <vt:lpstr>Gli obblighi di segnalazione (artt. 14-15)</vt:lpstr>
      <vt:lpstr>Presentazione standard di PowerPoint</vt:lpstr>
      <vt:lpstr>Presentazione standard di PowerPoint</vt:lpstr>
      <vt:lpstr>La gestione dell’allerta (art. 18)</vt:lpstr>
      <vt:lpstr>Capo III – Procedimento di Composizione assistita della Crisi </vt:lpstr>
      <vt:lpstr>Capo IV – Misure Premiali</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Silvia Fappani</dc:creator>
  <cp:lastModifiedBy>Studio Marini-Corea</cp:lastModifiedBy>
  <cp:revision>66</cp:revision>
  <dcterms:created xsi:type="dcterms:W3CDTF">2019-04-27T07:27:40Z</dcterms:created>
  <dcterms:modified xsi:type="dcterms:W3CDTF">2019-10-23T11:44:19Z</dcterms:modified>
</cp:coreProperties>
</file>