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9" r:id="rId2"/>
    <p:sldId id="284" r:id="rId3"/>
    <p:sldId id="305" r:id="rId4"/>
    <p:sldId id="299" r:id="rId5"/>
    <p:sldId id="300" r:id="rId6"/>
    <p:sldId id="302" r:id="rId7"/>
    <p:sldId id="281" r:id="rId8"/>
    <p:sldId id="282" r:id="rId9"/>
    <p:sldId id="285" r:id="rId10"/>
    <p:sldId id="301" r:id="rId11"/>
    <p:sldId id="283" r:id="rId12"/>
    <p:sldId id="297" r:id="rId13"/>
    <p:sldId id="286" r:id="rId14"/>
    <p:sldId id="303" r:id="rId15"/>
    <p:sldId id="276" r:id="rId16"/>
    <p:sldId id="277" r:id="rId17"/>
    <p:sldId id="278" r:id="rId18"/>
    <p:sldId id="288" r:id="rId19"/>
    <p:sldId id="304" r:id="rId20"/>
    <p:sldId id="298" r:id="rId21"/>
    <p:sldId id="267" r:id="rId22"/>
    <p:sldId id="272" r:id="rId23"/>
    <p:sldId id="269" r:id="rId24"/>
    <p:sldId id="273" r:id="rId25"/>
    <p:sldId id="287" r:id="rId26"/>
    <p:sldId id="306"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p:cViewPr varScale="1">
        <p:scale>
          <a:sx n="70" d="100"/>
          <a:sy n="70"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5DCF01C-DD32-495F-90C9-9D33C4891A1C}" type="datetimeFigureOut">
              <a:rPr lang="it-IT" smtClean="0"/>
              <a:t>29/09/2021</a:t>
            </a:fld>
            <a:endParaRPr lang="it-IT"/>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it-IT"/>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902EFA7-58B3-42A7-AF0E-0EEC622FEB54}" type="slidenum">
              <a:rPr lang="it-IT" smtClean="0"/>
              <a:t>‹N›</a:t>
            </a:fld>
            <a:endParaRPr lang="it-IT"/>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5056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5DCF01C-DD32-495F-90C9-9D33C4891A1C}" type="datetimeFigureOut">
              <a:rPr lang="it-IT" smtClean="0"/>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179798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5DCF01C-DD32-495F-90C9-9D33C4891A1C}" type="datetimeFigureOut">
              <a:rPr lang="it-IT" smtClean="0"/>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322006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5DCF01C-DD32-495F-90C9-9D33C4891A1C}" type="datetimeFigureOut">
              <a:rPr lang="it-IT" smtClean="0"/>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128113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65DCF01C-DD32-495F-90C9-9D33C4891A1C}" type="datetimeFigureOut">
              <a:rPr lang="it-IT" smtClean="0"/>
              <a:t>29/09/2021</a:t>
            </a:fld>
            <a:endParaRPr lang="it-IT"/>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902EFA7-58B3-42A7-AF0E-0EEC622FEB54}" type="slidenum">
              <a:rPr lang="it-IT" smtClean="0"/>
              <a:t>‹N›</a:t>
            </a:fld>
            <a:endParaRPr lang="it-IT"/>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118928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5DCF01C-DD32-495F-90C9-9D33C4891A1C}" type="datetimeFigureOut">
              <a:rPr lang="it-IT" smtClean="0"/>
              <a:t>29/09/2021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35276551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Content Placeholder 3"/>
          <p:cNvSpPr>
            <a:spLocks noGrp="1"/>
          </p:cNvSpPr>
          <p:nvPr>
            <p:ph sz="half" idx="2"/>
          </p:nvPr>
        </p:nvSpPr>
        <p:spPr>
          <a:xfrm>
            <a:off x="941832" y="2909102"/>
            <a:ext cx="3611880" cy="299639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975398" y="2909102"/>
            <a:ext cx="3611880" cy="299639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5DCF01C-DD32-495F-90C9-9D33C4891A1C}" type="datetimeFigureOut">
              <a:rPr lang="it-IT" smtClean="0"/>
              <a:t>29/09/2021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201583783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5DCF01C-DD32-495F-90C9-9D33C4891A1C}" type="datetimeFigureOut">
              <a:rPr lang="it-IT" smtClean="0"/>
              <a:t>29/09/2021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68956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CF01C-DD32-495F-90C9-9D33C4891A1C}" type="datetimeFigureOut">
              <a:rPr lang="it-IT" smtClean="0"/>
              <a:t>29/09/2021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400111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Date Placeholder 4"/>
          <p:cNvSpPr>
            <a:spLocks noGrp="1"/>
          </p:cNvSpPr>
          <p:nvPr>
            <p:ph type="dt" sz="half" idx="10"/>
          </p:nvPr>
        </p:nvSpPr>
        <p:spPr>
          <a:xfrm>
            <a:off x="573789" y="6375679"/>
            <a:ext cx="925016" cy="348462"/>
          </a:xfrm>
        </p:spPr>
        <p:txBody>
          <a:bodyPr/>
          <a:lstStyle/>
          <a:p>
            <a:fld id="{65DCF01C-DD32-495F-90C9-9D33C4891A1C}" type="datetimeFigureOut">
              <a:rPr lang="it-IT" smtClean="0"/>
              <a:t>29/09/2021</a:t>
            </a:fld>
            <a:endParaRPr lang="it-IT"/>
          </a:p>
        </p:txBody>
      </p:sp>
      <p:sp>
        <p:nvSpPr>
          <p:cNvPr id="6" name="Footer Placeholder 5"/>
          <p:cNvSpPr>
            <a:spLocks noGrp="1"/>
          </p:cNvSpPr>
          <p:nvPr>
            <p:ph type="ftr" sz="quarter" idx="11"/>
          </p:nvPr>
        </p:nvSpPr>
        <p:spPr>
          <a:xfrm>
            <a:off x="1577716" y="6375679"/>
            <a:ext cx="2611634" cy="345796"/>
          </a:xfrm>
        </p:spPr>
        <p:txBody>
          <a:bodyPr/>
          <a:lstStyle/>
          <a:p>
            <a:endParaRPr lang="it-IT"/>
          </a:p>
        </p:txBody>
      </p:sp>
      <p:sp>
        <p:nvSpPr>
          <p:cNvPr id="7" name="Slide Number Placeholder 6"/>
          <p:cNvSpPr>
            <a:spLocks noGrp="1"/>
          </p:cNvSpPr>
          <p:nvPr>
            <p:ph type="sldNum" sz="quarter" idx="12"/>
          </p:nvPr>
        </p:nvSpPr>
        <p:spPr>
          <a:xfrm>
            <a:off x="4268261" y="6375679"/>
            <a:ext cx="924342" cy="345796"/>
          </a:xfrm>
        </p:spPr>
        <p:txBody>
          <a:bodyPr/>
          <a:lstStyle/>
          <a:p>
            <a:fld id="{6902EFA7-58B3-42A7-AF0E-0EEC622FEB54}" type="slidenum">
              <a:rPr lang="it-IT" smtClean="0"/>
              <a:t>‹N›</a:t>
            </a:fld>
            <a:endParaRPr lang="it-IT"/>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740290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smtClean="0"/>
              <a:t>Fare clic sull'icona per inserire un'immagine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Date Placeholder 4"/>
          <p:cNvSpPr>
            <a:spLocks noGrp="1"/>
          </p:cNvSpPr>
          <p:nvPr>
            <p:ph type="dt" sz="half" idx="10"/>
          </p:nvPr>
        </p:nvSpPr>
        <p:spPr>
          <a:xfrm>
            <a:off x="574463" y="6375679"/>
            <a:ext cx="924342" cy="348462"/>
          </a:xfrm>
        </p:spPr>
        <p:txBody>
          <a:bodyPr/>
          <a:lstStyle/>
          <a:p>
            <a:fld id="{65DCF01C-DD32-495F-90C9-9D33C4891A1C}" type="datetimeFigureOut">
              <a:rPr lang="it-IT" smtClean="0"/>
              <a:t>29/09/2021</a:t>
            </a:fld>
            <a:endParaRPr lang="it-IT"/>
          </a:p>
        </p:txBody>
      </p:sp>
      <p:sp>
        <p:nvSpPr>
          <p:cNvPr id="6" name="Footer Placeholder 5"/>
          <p:cNvSpPr>
            <a:spLocks noGrp="1"/>
          </p:cNvSpPr>
          <p:nvPr>
            <p:ph type="ftr" sz="quarter" idx="11"/>
          </p:nvPr>
        </p:nvSpPr>
        <p:spPr>
          <a:xfrm>
            <a:off x="1577716" y="6375679"/>
            <a:ext cx="2611634" cy="345796"/>
          </a:xfrm>
        </p:spPr>
        <p:txBody>
          <a:bodyPr/>
          <a:lstStyle/>
          <a:p>
            <a:endParaRPr lang="it-IT"/>
          </a:p>
        </p:txBody>
      </p:sp>
      <p:sp>
        <p:nvSpPr>
          <p:cNvPr id="7" name="Slide Number Placeholder 6"/>
          <p:cNvSpPr>
            <a:spLocks noGrp="1"/>
          </p:cNvSpPr>
          <p:nvPr>
            <p:ph type="sldNum" sz="quarter" idx="12"/>
          </p:nvPr>
        </p:nvSpPr>
        <p:spPr>
          <a:xfrm>
            <a:off x="4256153" y="6375679"/>
            <a:ext cx="947460" cy="345796"/>
          </a:xfrm>
        </p:spPr>
        <p:txBody>
          <a:bodyPr/>
          <a:lstStyle/>
          <a:p>
            <a:fld id="{6902EFA7-58B3-42A7-AF0E-0EEC622FEB54}" type="slidenum">
              <a:rPr lang="it-IT" smtClean="0"/>
              <a:t>‹N›</a:t>
            </a:fld>
            <a:endParaRPr lang="it-IT"/>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792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65DCF01C-DD32-495F-90C9-9D33C4891A1C}" type="datetimeFigureOut">
              <a:rPr lang="it-IT" smtClean="0"/>
              <a:t>29/09/2021</a:t>
            </a:fld>
            <a:endParaRPr lang="it-IT"/>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902EFA7-58B3-42A7-AF0E-0EEC622FEB54}" type="slidenum">
              <a:rPr lang="it-IT" smtClean="0"/>
              <a:t>‹N›</a:t>
            </a:fld>
            <a:endParaRPr lang="it-IT"/>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129067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6600" dirty="0" smtClean="0">
                <a:latin typeface="Georgia" pitchFamily="18" charset="0"/>
              </a:rPr>
              <a:t>Fattispecie e fatto</a:t>
            </a:r>
            <a:endParaRPr lang="it-IT" sz="6600" dirty="0">
              <a:latin typeface="Georgia" pitchFamily="18" charset="0"/>
            </a:endParaRPr>
          </a:p>
        </p:txBody>
      </p:sp>
    </p:spTree>
    <p:extLst>
      <p:ext uri="{BB962C8B-B14F-4D97-AF65-F5344CB8AC3E}">
        <p14:creationId xmlns:p14="http://schemas.microsoft.com/office/powerpoint/2010/main" val="286389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Georgia" panose="02040502050405020303" pitchFamily="18" charset="0"/>
              </a:rPr>
              <a:t>Le diverse impostazioni</a:t>
            </a:r>
            <a:endParaRPr lang="it-IT" dirty="0">
              <a:latin typeface="Georgia" panose="02040502050405020303" pitchFamily="18" charset="0"/>
            </a:endParaRPr>
          </a:p>
        </p:txBody>
      </p:sp>
      <p:sp>
        <p:nvSpPr>
          <p:cNvPr id="3" name="Segnaposto contenuto 2"/>
          <p:cNvSpPr>
            <a:spLocks noGrp="1"/>
          </p:cNvSpPr>
          <p:nvPr>
            <p:ph idx="1"/>
          </p:nvPr>
        </p:nvSpPr>
        <p:spPr>
          <a:xfrm>
            <a:off x="938758" y="1874517"/>
            <a:ext cx="7633742" cy="3593591"/>
          </a:xfrm>
        </p:spPr>
        <p:txBody>
          <a:bodyPr>
            <a:noAutofit/>
          </a:bodyPr>
          <a:lstStyle/>
          <a:p>
            <a:r>
              <a:rPr lang="it-IT" sz="3200" dirty="0" smtClean="0">
                <a:solidFill>
                  <a:schemeClr val="tx1"/>
                </a:solidFill>
                <a:latin typeface="Georgia" panose="02040502050405020303" pitchFamily="18" charset="0"/>
              </a:rPr>
              <a:t>Teoria della fattispecie come elemento causale al quale la norma ricollega l’effetto. Problema della causalità</a:t>
            </a:r>
          </a:p>
          <a:p>
            <a:r>
              <a:rPr lang="it-IT" sz="3200" dirty="0" smtClean="0">
                <a:solidFill>
                  <a:schemeClr val="tx1"/>
                </a:solidFill>
                <a:latin typeface="Georgia" panose="02040502050405020303" pitchFamily="18" charset="0"/>
              </a:rPr>
              <a:t>Teoria della fattispecie come oggetto di valutazione</a:t>
            </a:r>
          </a:p>
          <a:p>
            <a:r>
              <a:rPr lang="it-IT" sz="3200" dirty="0" smtClean="0">
                <a:solidFill>
                  <a:schemeClr val="tx1"/>
                </a:solidFill>
                <a:latin typeface="Georgia" panose="02040502050405020303" pitchFamily="18" charset="0"/>
              </a:rPr>
              <a:t>Teoria della fattispecie come schema (soluzione del problema della causalità)</a:t>
            </a:r>
            <a:endParaRPr lang="it-IT"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54996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50000"/>
                  </a:schemeClr>
                </a:solidFill>
                <a:latin typeface="Georgia" pitchFamily="18" charset="0"/>
              </a:rPr>
              <a:t>Teoria della fattispecie sillogismo giuridico</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251520" y="2709328"/>
            <a:ext cx="7408333" cy="3450696"/>
          </a:xfrm>
        </p:spPr>
        <p:txBody>
          <a:bodyPr>
            <a:noAutofit/>
          </a:bodyPr>
          <a:lstStyle/>
          <a:p>
            <a:r>
              <a:rPr lang="it-IT" sz="3600" dirty="0" smtClean="0">
                <a:solidFill>
                  <a:schemeClr val="tx2">
                    <a:lumMod val="50000"/>
                  </a:schemeClr>
                </a:solidFill>
                <a:latin typeface="Georgia" pitchFamily="18" charset="0"/>
              </a:rPr>
              <a:t>Premessa maggiore: Norma</a:t>
            </a:r>
          </a:p>
          <a:p>
            <a:r>
              <a:rPr lang="it-IT" sz="3600" dirty="0" smtClean="0">
                <a:solidFill>
                  <a:schemeClr val="tx2">
                    <a:lumMod val="50000"/>
                  </a:schemeClr>
                </a:solidFill>
                <a:latin typeface="Georgia" pitchFamily="18" charset="0"/>
              </a:rPr>
              <a:t>Premessa minore: Fattispecie concreta (sussunzione)</a:t>
            </a:r>
          </a:p>
          <a:p>
            <a:r>
              <a:rPr lang="it-IT" sz="3600" dirty="0" smtClean="0">
                <a:solidFill>
                  <a:schemeClr val="tx2">
                    <a:lumMod val="50000"/>
                  </a:schemeClr>
                </a:solidFill>
                <a:latin typeface="Georgia" pitchFamily="18" charset="0"/>
              </a:rPr>
              <a:t>Conclusione: Conseguenza giuridica</a:t>
            </a:r>
            <a:endParaRPr lang="it-IT" sz="3600" dirty="0">
              <a:solidFill>
                <a:schemeClr val="tx2">
                  <a:lumMod val="50000"/>
                </a:schemeClr>
              </a:solidFill>
              <a:latin typeface="Georgia" pitchFamily="18" charset="0"/>
            </a:endParaRPr>
          </a:p>
        </p:txBody>
      </p:sp>
      <p:sp>
        <p:nvSpPr>
          <p:cNvPr id="4" name="Parentesi graffa chiusa 3"/>
          <p:cNvSpPr/>
          <p:nvPr/>
        </p:nvSpPr>
        <p:spPr>
          <a:xfrm>
            <a:off x="6471628" y="2709489"/>
            <a:ext cx="648072" cy="2808312"/>
          </a:xfrm>
          <a:prstGeom prst="rightBrac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7092280" y="3788344"/>
            <a:ext cx="1800200" cy="646331"/>
          </a:xfrm>
          <a:prstGeom prst="rect">
            <a:avLst/>
          </a:prstGeom>
          <a:noFill/>
        </p:spPr>
        <p:txBody>
          <a:bodyPr wrap="square" rtlCol="0">
            <a:spAutoFit/>
          </a:bodyPr>
          <a:lstStyle/>
          <a:p>
            <a:r>
              <a:rPr lang="it-IT" b="1" dirty="0" smtClean="0">
                <a:solidFill>
                  <a:schemeClr val="tx2">
                    <a:lumMod val="50000"/>
                  </a:schemeClr>
                </a:solidFill>
                <a:latin typeface="Georgia" pitchFamily="18" charset="0"/>
              </a:rPr>
              <a:t>Applicazione del diritto</a:t>
            </a:r>
            <a:endParaRPr lang="it-IT" b="1" dirty="0">
              <a:solidFill>
                <a:schemeClr val="tx2">
                  <a:lumMod val="50000"/>
                </a:schemeClr>
              </a:solidFill>
              <a:latin typeface="Georgia" pitchFamily="18" charset="0"/>
            </a:endParaRPr>
          </a:p>
        </p:txBody>
      </p:sp>
    </p:spTree>
    <p:extLst>
      <p:ext uri="{BB962C8B-B14F-4D97-AF65-F5344CB8AC3E}">
        <p14:creationId xmlns:p14="http://schemas.microsoft.com/office/powerpoint/2010/main" val="167815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23806" y="548680"/>
            <a:ext cx="7494943" cy="1252728"/>
          </a:xfrm>
        </p:spPr>
        <p:txBody>
          <a:bodyPr>
            <a:normAutofit fontScale="90000"/>
          </a:bodyPr>
          <a:lstStyle/>
          <a:p>
            <a:r>
              <a:rPr lang="it-IT" sz="4000" dirty="0" smtClean="0">
                <a:solidFill>
                  <a:schemeClr val="tx2"/>
                </a:solidFill>
                <a:latin typeface="Georgia" panose="02040502050405020303" pitchFamily="18" charset="0"/>
              </a:rPr>
              <a:t>Prima soluzione dei casi nell’ottica della teoria tradizionale della fattispecie</a:t>
            </a:r>
            <a:endParaRPr lang="it-IT" dirty="0">
              <a:solidFill>
                <a:schemeClr val="tx2"/>
              </a:solidFill>
              <a:latin typeface="Georgia" panose="02040502050405020303" pitchFamily="18" charset="0"/>
            </a:endParaRPr>
          </a:p>
        </p:txBody>
      </p:sp>
      <p:sp>
        <p:nvSpPr>
          <p:cNvPr id="2" name="Segnaposto contenuto 1"/>
          <p:cNvSpPr>
            <a:spLocks noGrp="1"/>
          </p:cNvSpPr>
          <p:nvPr>
            <p:ph idx="1"/>
          </p:nvPr>
        </p:nvSpPr>
        <p:spPr/>
        <p:txBody>
          <a:bodyPr anchor="ctr"/>
          <a:lstStyle/>
          <a:p>
            <a:r>
              <a:rPr lang="it-IT" sz="3200" dirty="0" smtClean="0">
                <a:solidFill>
                  <a:schemeClr val="tx1"/>
                </a:solidFill>
                <a:latin typeface="Georgia" panose="02040502050405020303" pitchFamily="18" charset="0"/>
              </a:rPr>
              <a:t>Caso 1:</a:t>
            </a:r>
          </a:p>
          <a:p>
            <a:pPr lvl="1"/>
            <a:r>
              <a:rPr lang="it-IT" sz="3200" dirty="0" smtClean="0">
                <a:solidFill>
                  <a:schemeClr val="tx1"/>
                </a:solidFill>
                <a:latin typeface="Georgia" panose="02040502050405020303" pitchFamily="18" charset="0"/>
                <a:sym typeface="Wingdings" panose="05000000000000000000" pitchFamily="2" charset="2"/>
              </a:rPr>
              <a:t>Indebito  problema</a:t>
            </a:r>
          </a:p>
          <a:p>
            <a:r>
              <a:rPr lang="it-IT" sz="3200" dirty="0" smtClean="0">
                <a:solidFill>
                  <a:schemeClr val="tx1"/>
                </a:solidFill>
                <a:latin typeface="Georgia" panose="02040502050405020303" pitchFamily="18" charset="0"/>
                <a:sym typeface="Wingdings" panose="05000000000000000000" pitchFamily="2" charset="2"/>
              </a:rPr>
              <a:t>Caso 2:</a:t>
            </a:r>
          </a:p>
          <a:p>
            <a:pPr lvl="1"/>
            <a:r>
              <a:rPr lang="it-IT" sz="3200" dirty="0" smtClean="0">
                <a:solidFill>
                  <a:schemeClr val="tx1"/>
                </a:solidFill>
                <a:latin typeface="Georgia" panose="02040502050405020303" pitchFamily="18" charset="0"/>
                <a:sym typeface="Wingdings" panose="05000000000000000000" pitchFamily="2" charset="2"/>
              </a:rPr>
              <a:t>Responsabilità aquiliana  problema</a:t>
            </a:r>
          </a:p>
          <a:p>
            <a:pPr marL="0" indent="0">
              <a:buNone/>
            </a:pPr>
            <a:endParaRPr lang="it-IT" dirty="0">
              <a:solidFill>
                <a:schemeClr val="tx1"/>
              </a:solidFill>
            </a:endParaRPr>
          </a:p>
        </p:txBody>
      </p:sp>
    </p:spTree>
    <p:extLst>
      <p:ext uri="{BB962C8B-B14F-4D97-AF65-F5344CB8AC3E}">
        <p14:creationId xmlns:p14="http://schemas.microsoft.com/office/powerpoint/2010/main" val="1540114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Autofit/>
          </a:bodyPr>
          <a:lstStyle/>
          <a:p>
            <a:r>
              <a:rPr lang="it-IT" sz="4400" dirty="0" smtClean="0">
                <a:solidFill>
                  <a:schemeClr val="tx2">
                    <a:lumMod val="50000"/>
                  </a:schemeClr>
                </a:solidFill>
                <a:latin typeface="Georgia" pitchFamily="18" charset="0"/>
              </a:rPr>
              <a:t>In sintesi</a:t>
            </a:r>
            <a:endParaRPr lang="it-IT" sz="32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827584" y="1700808"/>
            <a:ext cx="7408333" cy="4464496"/>
          </a:xfrm>
        </p:spPr>
        <p:txBody>
          <a:bodyPr>
            <a:normAutofit fontScale="85000" lnSpcReduction="20000"/>
          </a:bodyPr>
          <a:lstStyle/>
          <a:p>
            <a:pPr marL="0" indent="0" algn="ctr">
              <a:buNone/>
            </a:pPr>
            <a:r>
              <a:rPr lang="it-IT" dirty="0" smtClean="0">
                <a:solidFill>
                  <a:schemeClr val="tx2">
                    <a:lumMod val="50000"/>
                  </a:schemeClr>
                </a:solidFill>
                <a:latin typeface="Georgia" pitchFamily="18" charset="0"/>
                <a:sym typeface="Wingdings" pitchFamily="2" charset="2"/>
              </a:rPr>
              <a:t>- </a:t>
            </a:r>
            <a:r>
              <a:rPr lang="it-IT" sz="3800" dirty="0" smtClean="0">
                <a:solidFill>
                  <a:schemeClr val="tx2">
                    <a:lumMod val="50000"/>
                  </a:schemeClr>
                </a:solidFill>
                <a:latin typeface="Georgia" pitchFamily="18" charset="0"/>
                <a:sym typeface="Wingdings" pitchFamily="2" charset="2"/>
              </a:rPr>
              <a:t>Non sempre il processo di sussunzione del fatto nella norma è possibile </a:t>
            </a:r>
          </a:p>
          <a:p>
            <a:pPr algn="ctr">
              <a:buFontTx/>
              <a:buChar char="-"/>
            </a:pPr>
            <a:r>
              <a:rPr lang="it-IT" sz="3800" dirty="0" smtClean="0">
                <a:solidFill>
                  <a:schemeClr val="tx2">
                    <a:lumMod val="50000"/>
                  </a:schemeClr>
                </a:solidFill>
                <a:latin typeface="Georgia" pitchFamily="18" charset="0"/>
              </a:rPr>
              <a:t>Talvolta, per ricondurre la fattispecie concreta alla fattispecie astratta è necessario sacrificare le peculiarità del caso concreto</a:t>
            </a:r>
          </a:p>
          <a:p>
            <a:pPr algn="ctr">
              <a:buFontTx/>
              <a:buChar char="-"/>
            </a:pPr>
            <a:r>
              <a:rPr lang="it-IT" sz="3800" dirty="0" smtClean="0">
                <a:solidFill>
                  <a:schemeClr val="tx2">
                    <a:lumMod val="50000"/>
                  </a:schemeClr>
                </a:solidFill>
                <a:latin typeface="Georgia" pitchFamily="18" charset="0"/>
              </a:rPr>
              <a:t>Non sempre la conclusione appare congrua alla luce dei valori dell’ordinamento</a:t>
            </a:r>
          </a:p>
          <a:p>
            <a:pPr algn="ctr">
              <a:buFontTx/>
              <a:buChar char="-"/>
            </a:pPr>
            <a:endParaRPr lang="it-IT" sz="38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2926060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txBody>
          <a:bodyPr>
            <a:normAutofit/>
          </a:bodyPr>
          <a:lstStyle/>
          <a:p>
            <a:r>
              <a:rPr lang="it-IT" sz="4800" dirty="0" smtClean="0">
                <a:latin typeface="Georgia" panose="02040502050405020303" pitchFamily="18" charset="0"/>
              </a:rPr>
              <a:t>La teoria dei rapporti di fatto</a:t>
            </a:r>
            <a:endParaRPr lang="it-IT" dirty="0">
              <a:latin typeface="Georgia" panose="02040502050405020303" pitchFamily="18" charset="0"/>
            </a:endParaRPr>
          </a:p>
        </p:txBody>
      </p:sp>
      <p:sp>
        <p:nvSpPr>
          <p:cNvPr id="3" name="Segnaposto contenuto 2"/>
          <p:cNvSpPr>
            <a:spLocks noGrp="1"/>
          </p:cNvSpPr>
          <p:nvPr>
            <p:ph idx="1"/>
          </p:nvPr>
        </p:nvSpPr>
        <p:spPr>
          <a:xfrm>
            <a:off x="937329" y="1874517"/>
            <a:ext cx="7633742" cy="926974"/>
          </a:xfrm>
        </p:spPr>
        <p:txBody>
          <a:bodyPr/>
          <a:lstStyle/>
          <a:p>
            <a:pPr marL="0" indent="0">
              <a:buNone/>
            </a:pPr>
            <a:r>
              <a:rPr lang="it-IT" dirty="0">
                <a:solidFill>
                  <a:schemeClr val="tx2">
                    <a:lumMod val="50000"/>
                  </a:schemeClr>
                </a:solidFill>
                <a:latin typeface="Georgia" pitchFamily="18" charset="0"/>
              </a:rPr>
              <a:t>Ipotesi di particolare rilievo sociale </a:t>
            </a:r>
            <a:r>
              <a:rPr lang="it-IT" dirty="0">
                <a:solidFill>
                  <a:srgbClr val="FF0000"/>
                </a:solidFill>
                <a:latin typeface="Georgia" pitchFamily="18" charset="0"/>
              </a:rPr>
              <a:t>sprovviste di uno o più elementi</a:t>
            </a:r>
            <a:r>
              <a:rPr lang="it-IT" dirty="0">
                <a:solidFill>
                  <a:schemeClr val="tx2">
                    <a:lumMod val="50000"/>
                  </a:schemeClr>
                </a:solidFill>
                <a:latin typeface="Georgia" pitchFamily="18" charset="0"/>
              </a:rPr>
              <a:t> contemplati dalla fattispecie astratta</a:t>
            </a:r>
            <a:endParaRPr lang="it-IT" dirty="0"/>
          </a:p>
        </p:txBody>
      </p:sp>
      <p:sp>
        <p:nvSpPr>
          <p:cNvPr id="4" name="Rettangolo 3"/>
          <p:cNvSpPr/>
          <p:nvPr/>
        </p:nvSpPr>
        <p:spPr>
          <a:xfrm>
            <a:off x="1187624" y="2801491"/>
            <a:ext cx="727280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solidFill>
                  <a:schemeClr val="tx1"/>
                </a:solidFill>
                <a:latin typeface="Georgia" panose="02040502050405020303" pitchFamily="18" charset="0"/>
              </a:rPr>
              <a:t>La teoria dei rapporti contrattuali di fatto</a:t>
            </a:r>
            <a:endParaRPr lang="it-IT" sz="3600" dirty="0">
              <a:solidFill>
                <a:schemeClr val="tx1"/>
              </a:solidFill>
              <a:latin typeface="Georgia" panose="02040502050405020303" pitchFamily="18" charset="0"/>
            </a:endParaRPr>
          </a:p>
        </p:txBody>
      </p:sp>
      <p:sp>
        <p:nvSpPr>
          <p:cNvPr id="5" name="Rettangolo 4"/>
          <p:cNvSpPr/>
          <p:nvPr/>
        </p:nvSpPr>
        <p:spPr>
          <a:xfrm>
            <a:off x="2431075" y="4384859"/>
            <a:ext cx="5544616" cy="812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chemeClr val="tx1"/>
                </a:solidFill>
                <a:latin typeface="Georgia" panose="02040502050405020303" pitchFamily="18" charset="0"/>
              </a:rPr>
              <a:t>La teoria del contatto sociale</a:t>
            </a:r>
            <a:endParaRPr lang="it-IT" sz="3200" dirty="0">
              <a:solidFill>
                <a:schemeClr val="tx1"/>
              </a:solidFill>
              <a:latin typeface="Georgia" panose="02040502050405020303" pitchFamily="18" charset="0"/>
            </a:endParaRPr>
          </a:p>
        </p:txBody>
      </p:sp>
      <p:sp>
        <p:nvSpPr>
          <p:cNvPr id="6" name="Rettangolo 5"/>
          <p:cNvSpPr/>
          <p:nvPr/>
        </p:nvSpPr>
        <p:spPr>
          <a:xfrm>
            <a:off x="2123728" y="5445224"/>
            <a:ext cx="6159311" cy="1267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2">
                    <a:lumMod val="50000"/>
                  </a:schemeClr>
                </a:solidFill>
                <a:latin typeface="Georgia" pitchFamily="18" charset="0"/>
              </a:rPr>
              <a:t>I rapporti obbligatori da comportamento sociale tipico (</a:t>
            </a:r>
            <a:r>
              <a:rPr lang="it-IT" sz="2800" dirty="0" err="1">
                <a:solidFill>
                  <a:schemeClr val="tx2">
                    <a:lumMod val="50000"/>
                  </a:schemeClr>
                </a:solidFill>
                <a:latin typeface="Georgia" pitchFamily="18" charset="0"/>
              </a:rPr>
              <a:t>Larenz</a:t>
            </a:r>
            <a:r>
              <a:rPr lang="it-IT" sz="2800" dirty="0">
                <a:solidFill>
                  <a:schemeClr val="tx2">
                    <a:lumMod val="50000"/>
                  </a:schemeClr>
                </a:solidFill>
                <a:latin typeface="Georgia" pitchFamily="18" charset="0"/>
              </a:rPr>
              <a:t>)</a:t>
            </a:r>
            <a:endParaRPr lang="it-IT" sz="2800" dirty="0"/>
          </a:p>
        </p:txBody>
      </p:sp>
    </p:spTree>
    <p:extLst>
      <p:ext uri="{BB962C8B-B14F-4D97-AF65-F5344CB8AC3E}">
        <p14:creationId xmlns:p14="http://schemas.microsoft.com/office/powerpoint/2010/main" val="105818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95312" y="193102"/>
            <a:ext cx="8081144" cy="1252728"/>
          </a:xfrm>
        </p:spPr>
        <p:txBody>
          <a:bodyPr>
            <a:normAutofit fontScale="90000"/>
          </a:bodyPr>
          <a:lstStyle/>
          <a:p>
            <a:pPr marL="274320" lvl="0" indent="-274320">
              <a:spcBef>
                <a:spcPct val="20000"/>
              </a:spcBef>
            </a:pPr>
            <a:r>
              <a:rPr lang="it-IT" sz="4000" dirty="0" smtClean="0">
                <a:solidFill>
                  <a:schemeClr val="tx2">
                    <a:lumMod val="50000"/>
                  </a:schemeClr>
                </a:solidFill>
                <a:latin typeface="Georgia" pitchFamily="18" charset="0"/>
              </a:rPr>
              <a:t>La teoria dei rapporti contrattuali di fatto (</a:t>
            </a:r>
            <a:r>
              <a:rPr lang="it-IT" sz="4000" dirty="0" err="1" smtClean="0">
                <a:solidFill>
                  <a:schemeClr val="tx2">
                    <a:lumMod val="50000"/>
                  </a:schemeClr>
                </a:solidFill>
                <a:latin typeface="Georgia" pitchFamily="18" charset="0"/>
              </a:rPr>
              <a:t>Haupt</a:t>
            </a:r>
            <a:r>
              <a:rPr lang="it-IT" sz="4000" dirty="0" smtClean="0">
                <a:solidFill>
                  <a:schemeClr val="tx2">
                    <a:lumMod val="50000"/>
                  </a:schemeClr>
                </a:solidFill>
                <a:latin typeface="Georgia" pitchFamily="18" charset="0"/>
              </a:rPr>
              <a:t>)</a:t>
            </a:r>
            <a:br>
              <a:rPr lang="it-IT" sz="4000" dirty="0" smtClean="0">
                <a:solidFill>
                  <a:schemeClr val="tx2">
                    <a:lumMod val="50000"/>
                  </a:schemeClr>
                </a:solidFill>
                <a:latin typeface="Georgia" pitchFamily="18" charset="0"/>
              </a:rPr>
            </a:br>
            <a:r>
              <a:rPr lang="it-IT" sz="1800" dirty="0">
                <a:solidFill>
                  <a:srgbClr val="073E87">
                    <a:lumMod val="50000"/>
                  </a:srgbClr>
                </a:solidFill>
                <a:latin typeface="Georgia" pitchFamily="18" charset="0"/>
                <a:ea typeface="+mn-ea"/>
                <a:cs typeface="+mn-cs"/>
              </a:rPr>
              <a:t>Situazioni di fatto assimilabili a fattispecie contrattuali dalle quali differiscono per </a:t>
            </a:r>
            <a:r>
              <a:rPr lang="it-IT" sz="1800" dirty="0">
                <a:solidFill>
                  <a:srgbClr val="FF0000"/>
                </a:solidFill>
                <a:latin typeface="Georgia" pitchFamily="18" charset="0"/>
                <a:ea typeface="+mn-ea"/>
                <a:cs typeface="+mn-cs"/>
              </a:rPr>
              <a:t>deficienza di presupposti di validità</a:t>
            </a:r>
            <a:r>
              <a:rPr lang="it-IT" sz="1800" dirty="0">
                <a:solidFill>
                  <a:srgbClr val="073E87">
                    <a:lumMod val="50000"/>
                  </a:srgbClr>
                </a:solidFill>
                <a:latin typeface="Georgia" pitchFamily="18" charset="0"/>
                <a:ea typeface="+mn-ea"/>
                <a:cs typeface="+mn-cs"/>
              </a:rPr>
              <a:t> o per </a:t>
            </a:r>
            <a:r>
              <a:rPr lang="it-IT" sz="1800" dirty="0">
                <a:solidFill>
                  <a:srgbClr val="FF0000"/>
                </a:solidFill>
                <a:latin typeface="Georgia" pitchFamily="18" charset="0"/>
                <a:ea typeface="+mn-ea"/>
                <a:cs typeface="+mn-cs"/>
              </a:rPr>
              <a:t>riduzione di elementi costitutivi</a:t>
            </a:r>
            <a:r>
              <a:rPr lang="it-IT" sz="1800" dirty="0">
                <a:solidFill>
                  <a:srgbClr val="073E87">
                    <a:lumMod val="50000"/>
                  </a:srgbClr>
                </a:solidFill>
                <a:latin typeface="Georgia" pitchFamily="18" charset="0"/>
                <a:ea typeface="+mn-ea"/>
                <a:cs typeface="+mn-cs"/>
              </a:rPr>
              <a:t/>
            </a:r>
            <a:br>
              <a:rPr lang="it-IT" sz="1800" dirty="0">
                <a:solidFill>
                  <a:srgbClr val="073E87">
                    <a:lumMod val="50000"/>
                  </a:srgbClr>
                </a:solidFill>
                <a:latin typeface="Georgia" pitchFamily="18" charset="0"/>
                <a:ea typeface="+mn-ea"/>
                <a:cs typeface="+mn-cs"/>
              </a:rPr>
            </a:br>
            <a:endParaRPr lang="it-IT" sz="18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619886" y="2391950"/>
            <a:ext cx="3528391" cy="2736304"/>
          </a:xfrm>
          <a:solidFill>
            <a:schemeClr val="bg2"/>
          </a:solidFill>
        </p:spPr>
        <p:txBody>
          <a:bodyPr>
            <a:normAutofit fontScale="70000" lnSpcReduction="20000"/>
          </a:bodyPr>
          <a:lstStyle/>
          <a:p>
            <a:pPr marL="0" indent="0" algn="ctr">
              <a:buNone/>
            </a:pPr>
            <a:r>
              <a:rPr lang="it-IT" sz="1600" dirty="0" smtClean="0">
                <a:solidFill>
                  <a:schemeClr val="tx2">
                    <a:lumMod val="50000"/>
                  </a:schemeClr>
                </a:solidFill>
                <a:latin typeface="Georgia" pitchFamily="18" charset="0"/>
              </a:rPr>
              <a:t>Ipotesi eterogenee:</a:t>
            </a:r>
          </a:p>
          <a:p>
            <a:pPr marL="0" indent="0">
              <a:buNone/>
            </a:pPr>
            <a:r>
              <a:rPr lang="it-IT" sz="1600" dirty="0" smtClean="0">
                <a:solidFill>
                  <a:schemeClr val="tx2">
                    <a:lumMod val="50000"/>
                  </a:schemeClr>
                </a:solidFill>
                <a:latin typeface="Georgia" pitchFamily="18" charset="0"/>
                <a:sym typeface="Wingdings" pitchFamily="2" charset="2"/>
              </a:rPr>
              <a:t> trattative contrattuali</a:t>
            </a:r>
          </a:p>
          <a:p>
            <a:pPr marL="0" indent="0">
              <a:buNone/>
            </a:pPr>
            <a:r>
              <a:rPr lang="it-IT" sz="1600" dirty="0" smtClean="0">
                <a:solidFill>
                  <a:schemeClr val="tx2">
                    <a:lumMod val="50000"/>
                  </a:schemeClr>
                </a:solidFill>
                <a:latin typeface="Georgia" pitchFamily="18" charset="0"/>
                <a:sym typeface="Wingdings" pitchFamily="2" charset="2"/>
              </a:rPr>
              <a:t> rapporti di cortesia</a:t>
            </a:r>
          </a:p>
          <a:p>
            <a:pPr marL="0" indent="0">
              <a:buNone/>
            </a:pPr>
            <a:r>
              <a:rPr lang="it-IT" sz="1600" dirty="0" smtClean="0">
                <a:solidFill>
                  <a:schemeClr val="tx2">
                    <a:lumMod val="50000"/>
                  </a:schemeClr>
                </a:solidFill>
                <a:latin typeface="Georgia" pitchFamily="18" charset="0"/>
                <a:sym typeface="Wingdings" pitchFamily="2" charset="2"/>
              </a:rPr>
              <a:t> locazione nulla o proseguita di fatto dopo la scadenza</a:t>
            </a:r>
          </a:p>
          <a:p>
            <a:pPr marL="0" indent="0">
              <a:buNone/>
            </a:pPr>
            <a:r>
              <a:rPr lang="it-IT" sz="1600" dirty="0" smtClean="0">
                <a:solidFill>
                  <a:schemeClr val="tx2">
                    <a:lumMod val="50000"/>
                  </a:schemeClr>
                </a:solidFill>
                <a:latin typeface="Georgia" pitchFamily="18" charset="0"/>
                <a:sym typeface="Wingdings" pitchFamily="2" charset="2"/>
              </a:rPr>
              <a:t> rapporto di lavoro a cui fondamento sia  un atto nullo</a:t>
            </a:r>
          </a:p>
          <a:p>
            <a:pPr marL="0" indent="0">
              <a:buNone/>
            </a:pPr>
            <a:r>
              <a:rPr lang="it-IT" sz="1600" dirty="0" smtClean="0">
                <a:solidFill>
                  <a:schemeClr val="tx2">
                    <a:lumMod val="50000"/>
                  </a:schemeClr>
                </a:solidFill>
                <a:latin typeface="Georgia" pitchFamily="18" charset="0"/>
                <a:sym typeface="Wingdings" pitchFamily="2" charset="2"/>
              </a:rPr>
              <a:t> società il cui atto costitutivo si riveli successivamente invalido</a:t>
            </a:r>
          </a:p>
          <a:p>
            <a:pPr marL="0" indent="0">
              <a:buNone/>
            </a:pPr>
            <a:r>
              <a:rPr lang="it-IT" sz="1600" dirty="0" smtClean="0">
                <a:solidFill>
                  <a:schemeClr val="tx2">
                    <a:lumMod val="50000"/>
                  </a:schemeClr>
                </a:solidFill>
                <a:latin typeface="Georgia" pitchFamily="18" charset="0"/>
                <a:sym typeface="Wingdings" pitchFamily="2" charset="2"/>
              </a:rPr>
              <a:t> fornitura di acqua, luce, gas, pubblico trasporto</a:t>
            </a:r>
          </a:p>
          <a:p>
            <a:pPr marL="0" indent="0">
              <a:buNone/>
            </a:pPr>
            <a:r>
              <a:rPr lang="it-IT" dirty="0" smtClean="0"/>
              <a:t> </a:t>
            </a:r>
            <a:endParaRPr lang="it-IT" dirty="0"/>
          </a:p>
        </p:txBody>
      </p:sp>
      <p:sp>
        <p:nvSpPr>
          <p:cNvPr id="4" name="Freccia in giù 3"/>
          <p:cNvSpPr/>
          <p:nvPr/>
        </p:nvSpPr>
        <p:spPr>
          <a:xfrm>
            <a:off x="4139952" y="4739275"/>
            <a:ext cx="108012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899592" y="5157192"/>
            <a:ext cx="7416824" cy="151216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Char char="-"/>
            </a:pPr>
            <a:r>
              <a:rPr lang="it-IT" sz="2000" dirty="0" smtClean="0">
                <a:solidFill>
                  <a:schemeClr val="tx2">
                    <a:lumMod val="50000"/>
                  </a:schemeClr>
                </a:solidFill>
                <a:latin typeface="Georgia" pitchFamily="18" charset="0"/>
              </a:rPr>
              <a:t>Non contratti in senso tecnico– ma </a:t>
            </a:r>
            <a:r>
              <a:rPr lang="it-IT" sz="2000" dirty="0" smtClean="0">
                <a:solidFill>
                  <a:schemeClr val="tx2">
                    <a:lumMod val="50000"/>
                  </a:schemeClr>
                </a:solidFill>
                <a:latin typeface="Georgia" pitchFamily="18" charset="0"/>
                <a:sym typeface="Wingdings" pitchFamily="2" charset="2"/>
              </a:rPr>
              <a:t> tipici effetti contrattuali (per la tipica concludenza sociale del comportamento)</a:t>
            </a:r>
          </a:p>
          <a:p>
            <a:pPr marL="342900" indent="-342900" algn="ctr">
              <a:buFontTx/>
              <a:buChar char="-"/>
            </a:pPr>
            <a:r>
              <a:rPr lang="it-IT" sz="2000" b="1" dirty="0" smtClean="0">
                <a:solidFill>
                  <a:srgbClr val="FF0000"/>
                </a:solidFill>
                <a:latin typeface="Georgia" pitchFamily="18" charset="0"/>
                <a:sym typeface="Wingdings" pitchFamily="2" charset="2"/>
              </a:rPr>
              <a:t>Si costituiscono perché accadono fatti (non perché si conclude un contratto)</a:t>
            </a:r>
            <a:endParaRPr lang="it-IT" sz="2000" b="1" dirty="0">
              <a:solidFill>
                <a:srgbClr val="FF0000"/>
              </a:solidFill>
              <a:latin typeface="Georgia" pitchFamily="18" charset="0"/>
            </a:endParaRPr>
          </a:p>
        </p:txBody>
      </p:sp>
      <p:sp>
        <p:nvSpPr>
          <p:cNvPr id="6" name="Freccia angolare bidirezionale 5"/>
          <p:cNvSpPr/>
          <p:nvPr/>
        </p:nvSpPr>
        <p:spPr>
          <a:xfrm rot="7992321">
            <a:off x="4031939" y="3079163"/>
            <a:ext cx="792088" cy="792088"/>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680012" y="2564904"/>
            <a:ext cx="4212468"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Mancanza della conclusione di un contratto tramite scambio di dichiarazioni di volontà</a:t>
            </a:r>
            <a:endParaRPr lang="it-IT" dirty="0">
              <a:solidFill>
                <a:schemeClr val="tx2">
                  <a:lumMod val="50000"/>
                </a:schemeClr>
              </a:solidFill>
              <a:latin typeface="Georgia" pitchFamily="18" charset="0"/>
            </a:endParaRPr>
          </a:p>
        </p:txBody>
      </p:sp>
      <p:sp>
        <p:nvSpPr>
          <p:cNvPr id="9" name="Rettangolo 8"/>
          <p:cNvSpPr/>
          <p:nvPr/>
        </p:nvSpPr>
        <p:spPr>
          <a:xfrm>
            <a:off x="4680012" y="3717032"/>
            <a:ext cx="4212468"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Esiste una volontà comune ma non le si può attribuire valore costitutivo, ad esempio per dei profili di validità</a:t>
            </a:r>
            <a:endParaRPr lang="it-IT" dirty="0">
              <a:solidFill>
                <a:schemeClr val="tx2">
                  <a:lumMod val="50000"/>
                </a:schemeClr>
              </a:solidFill>
              <a:latin typeface="Georgia" pitchFamily="18" charset="0"/>
            </a:endParaRPr>
          </a:p>
        </p:txBody>
      </p:sp>
    </p:spTree>
    <p:extLst>
      <p:ext uri="{BB962C8B-B14F-4D97-AF65-F5344CB8AC3E}">
        <p14:creationId xmlns:p14="http://schemas.microsoft.com/office/powerpoint/2010/main" val="3690398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93204" y="476672"/>
            <a:ext cx="8229600" cy="1252728"/>
          </a:xfrm>
        </p:spPr>
        <p:txBody>
          <a:bodyPr>
            <a:normAutofit fontScale="90000"/>
          </a:bodyPr>
          <a:lstStyle/>
          <a:p>
            <a:r>
              <a:rPr lang="it-IT" dirty="0" smtClean="0">
                <a:solidFill>
                  <a:schemeClr val="tx2">
                    <a:lumMod val="50000"/>
                  </a:schemeClr>
                </a:solidFill>
                <a:latin typeface="Georgia" pitchFamily="18" charset="0"/>
              </a:rPr>
              <a:t>Origini della teoria</a:t>
            </a:r>
            <a:br>
              <a:rPr lang="it-IT" dirty="0" smtClean="0">
                <a:solidFill>
                  <a:schemeClr val="tx2">
                    <a:lumMod val="50000"/>
                  </a:schemeClr>
                </a:solidFill>
                <a:latin typeface="Georgia" pitchFamily="18" charset="0"/>
              </a:rPr>
            </a:br>
            <a:r>
              <a:rPr lang="it-IT" sz="2200" dirty="0" smtClean="0">
                <a:solidFill>
                  <a:schemeClr val="tx2">
                    <a:lumMod val="50000"/>
                  </a:schemeClr>
                </a:solidFill>
                <a:latin typeface="Georgia" pitchFamily="18" charset="0"/>
              </a:rPr>
              <a:t>(tentativo di fornire un’alternativa  ad eventuali accordi di volontà fittizi)</a:t>
            </a:r>
            <a:endParaRPr lang="it-IT" sz="22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683568" y="2420888"/>
            <a:ext cx="3744416" cy="3960440"/>
          </a:xfrm>
        </p:spPr>
        <p:txBody>
          <a:bodyPr>
            <a:normAutofit/>
          </a:bodyPr>
          <a:lstStyle/>
          <a:p>
            <a:pPr marL="0" indent="0">
              <a:buNone/>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A) rapporti derivanti da </a:t>
            </a:r>
            <a:r>
              <a:rPr lang="it-IT" dirty="0" smtClean="0">
                <a:solidFill>
                  <a:srgbClr val="FF0000"/>
                </a:solidFill>
                <a:latin typeface="Georgia" pitchFamily="18" charset="0"/>
              </a:rPr>
              <a:t>contatto sociale</a:t>
            </a:r>
          </a:p>
          <a:p>
            <a:pPr marL="457200" indent="-457200">
              <a:buAutoNum type="alphaUcParenR"/>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B) rapporti derivanti da </a:t>
            </a:r>
            <a:r>
              <a:rPr lang="it-IT" dirty="0" smtClean="0">
                <a:solidFill>
                  <a:srgbClr val="FF0000"/>
                </a:solidFill>
                <a:latin typeface="Georgia" pitchFamily="18" charset="0"/>
              </a:rPr>
              <a:t>inserzione in una organizzazione comunitaria</a:t>
            </a:r>
          </a:p>
          <a:p>
            <a:pPr marL="0" indent="0">
              <a:buNone/>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C) rapporti derivanti da un </a:t>
            </a:r>
            <a:r>
              <a:rPr lang="it-IT" dirty="0" smtClean="0">
                <a:solidFill>
                  <a:srgbClr val="FF0000"/>
                </a:solidFill>
                <a:latin typeface="Georgia" pitchFamily="18" charset="0"/>
              </a:rPr>
              <a:t>obbligo sociale di prestazione</a:t>
            </a:r>
            <a:endParaRPr lang="it-IT" dirty="0">
              <a:solidFill>
                <a:srgbClr val="FF0000"/>
              </a:solidFill>
              <a:latin typeface="Georgia" pitchFamily="18" charset="0"/>
            </a:endParaRPr>
          </a:p>
        </p:txBody>
      </p:sp>
      <p:sp>
        <p:nvSpPr>
          <p:cNvPr id="4" name="Freccia a destra 3"/>
          <p:cNvSpPr/>
          <p:nvPr/>
        </p:nvSpPr>
        <p:spPr>
          <a:xfrm>
            <a:off x="4427984" y="2780928"/>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4427984" y="4005064"/>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4427984" y="5589240"/>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5220072" y="2564904"/>
            <a:ext cx="3672408" cy="93610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2">
                    <a:lumMod val="50000"/>
                  </a:schemeClr>
                </a:solidFill>
                <a:latin typeface="Georgia" pitchFamily="18" charset="0"/>
                <a:sym typeface="Wingdings" pitchFamily="2" charset="2"/>
              </a:rPr>
              <a:t> trattative contrattuali</a:t>
            </a:r>
          </a:p>
          <a:p>
            <a:r>
              <a:rPr lang="it-IT" sz="1600" dirty="0" smtClean="0">
                <a:solidFill>
                  <a:schemeClr val="tx2">
                    <a:lumMod val="50000"/>
                  </a:schemeClr>
                </a:solidFill>
                <a:latin typeface="Georgia" pitchFamily="18" charset="0"/>
                <a:sym typeface="Wingdings" pitchFamily="2" charset="2"/>
              </a:rPr>
              <a:t> rapporti di cortesia</a:t>
            </a:r>
          </a:p>
          <a:p>
            <a:r>
              <a:rPr lang="it-IT" sz="1600" dirty="0" smtClean="0">
                <a:solidFill>
                  <a:schemeClr val="tx2">
                    <a:lumMod val="50000"/>
                  </a:schemeClr>
                </a:solidFill>
                <a:latin typeface="Georgia" pitchFamily="18" charset="0"/>
                <a:sym typeface="Wingdings" pitchFamily="2" charset="2"/>
              </a:rPr>
              <a:t> locazione nulla o proseguita di fatto dopo la scadenza</a:t>
            </a:r>
          </a:p>
        </p:txBody>
      </p:sp>
      <p:sp>
        <p:nvSpPr>
          <p:cNvPr id="8" name="Rettangolo 7"/>
          <p:cNvSpPr/>
          <p:nvPr/>
        </p:nvSpPr>
        <p:spPr>
          <a:xfrm>
            <a:off x="5218247" y="3789040"/>
            <a:ext cx="3672408" cy="131453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2">
                    <a:lumMod val="50000"/>
                  </a:schemeClr>
                </a:solidFill>
                <a:latin typeface="Georgia" pitchFamily="18" charset="0"/>
                <a:sym typeface="Wingdings" pitchFamily="2" charset="2"/>
              </a:rPr>
              <a:t> rapporto di lavoro a cui fondamento sia  un atto nullo</a:t>
            </a:r>
          </a:p>
          <a:p>
            <a:r>
              <a:rPr lang="it-IT" sz="1600" dirty="0" smtClean="0">
                <a:solidFill>
                  <a:schemeClr val="tx2">
                    <a:lumMod val="50000"/>
                  </a:schemeClr>
                </a:solidFill>
                <a:latin typeface="Georgia" pitchFamily="18" charset="0"/>
                <a:sym typeface="Wingdings" pitchFamily="2" charset="2"/>
              </a:rPr>
              <a:t> società il cui atto costitutivo si riveli successivamente invalido</a:t>
            </a:r>
          </a:p>
          <a:p>
            <a:pPr algn="ctr"/>
            <a:endParaRPr lang="it-IT" dirty="0"/>
          </a:p>
        </p:txBody>
      </p:sp>
      <p:sp>
        <p:nvSpPr>
          <p:cNvPr id="9" name="Rettangolo 8"/>
          <p:cNvSpPr/>
          <p:nvPr/>
        </p:nvSpPr>
        <p:spPr>
          <a:xfrm>
            <a:off x="5220072" y="5301208"/>
            <a:ext cx="3672408" cy="108012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2">
                    <a:lumMod val="50000"/>
                  </a:schemeClr>
                </a:solidFill>
                <a:latin typeface="Georgia" pitchFamily="18" charset="0"/>
                <a:sym typeface="Wingdings" pitchFamily="2" charset="2"/>
              </a:rPr>
              <a:t> fornitura di acqua, luce, gas, </a:t>
            </a:r>
            <a:r>
              <a:rPr lang="it-IT" smtClean="0">
                <a:solidFill>
                  <a:schemeClr val="tx2">
                    <a:lumMod val="50000"/>
                  </a:schemeClr>
                </a:solidFill>
                <a:latin typeface="Georgia" pitchFamily="18" charset="0"/>
                <a:sym typeface="Wingdings" pitchFamily="2" charset="2"/>
              </a:rPr>
              <a:t>pubblico trasporto</a:t>
            </a:r>
            <a:endParaRPr lang="it-IT" dirty="0" smtClean="0">
              <a:solidFill>
                <a:schemeClr val="tx2">
                  <a:lumMod val="50000"/>
                </a:schemeClr>
              </a:solidFill>
              <a:latin typeface="Georgia" pitchFamily="18" charset="0"/>
              <a:sym typeface="Wingdings" pitchFamily="2" charset="2"/>
            </a:endParaRPr>
          </a:p>
        </p:txBody>
      </p:sp>
    </p:spTree>
    <p:extLst>
      <p:ext uri="{BB962C8B-B14F-4D97-AF65-F5344CB8AC3E}">
        <p14:creationId xmlns:p14="http://schemas.microsoft.com/office/powerpoint/2010/main" val="2021164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14400" y="468788"/>
            <a:ext cx="7762056" cy="1252728"/>
          </a:xfrm>
        </p:spPr>
        <p:txBody>
          <a:bodyPr>
            <a:noAutofit/>
          </a:bodyPr>
          <a:lstStyle/>
          <a:p>
            <a:r>
              <a:rPr lang="it-IT" sz="3600" dirty="0" smtClean="0">
                <a:solidFill>
                  <a:schemeClr val="tx2">
                    <a:lumMod val="50000"/>
                  </a:schemeClr>
                </a:solidFill>
                <a:latin typeface="Georgia" pitchFamily="18" charset="0"/>
              </a:rPr>
              <a:t>I rapporti obbligatori da comportamento sociale tipico (</a:t>
            </a:r>
            <a:r>
              <a:rPr lang="it-IT" sz="3600" dirty="0" err="1" smtClean="0">
                <a:solidFill>
                  <a:schemeClr val="tx2">
                    <a:lumMod val="50000"/>
                  </a:schemeClr>
                </a:solidFill>
                <a:latin typeface="Georgia" pitchFamily="18" charset="0"/>
              </a:rPr>
              <a:t>Larenz</a:t>
            </a:r>
            <a:r>
              <a:rPr lang="it-IT" sz="3600" dirty="0" smtClean="0">
                <a:solidFill>
                  <a:schemeClr val="tx2">
                    <a:lumMod val="50000"/>
                  </a:schemeClr>
                </a:solidFill>
                <a:latin typeface="Georgia" pitchFamily="18" charset="0"/>
              </a:rPr>
              <a:t>)</a:t>
            </a:r>
            <a:endParaRPr lang="it-IT" sz="3600" dirty="0">
              <a:solidFill>
                <a:schemeClr val="tx2">
                  <a:lumMod val="50000"/>
                </a:schemeClr>
              </a:solidFill>
              <a:latin typeface="Georgia" pitchFamily="18" charset="0"/>
            </a:endParaRPr>
          </a:p>
        </p:txBody>
      </p:sp>
      <p:sp>
        <p:nvSpPr>
          <p:cNvPr id="4" name="Rettangolo 3"/>
          <p:cNvSpPr/>
          <p:nvPr/>
        </p:nvSpPr>
        <p:spPr>
          <a:xfrm>
            <a:off x="251520" y="2996952"/>
            <a:ext cx="3744416"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Obblighi sociali di prestazione</a:t>
            </a:r>
            <a:endParaRPr lang="it-IT" dirty="0">
              <a:solidFill>
                <a:schemeClr val="tx2">
                  <a:lumMod val="50000"/>
                </a:schemeClr>
              </a:solidFill>
              <a:latin typeface="Georgia" pitchFamily="18" charset="0"/>
            </a:endParaRPr>
          </a:p>
        </p:txBody>
      </p:sp>
      <p:sp>
        <p:nvSpPr>
          <p:cNvPr id="5" name="Freccia a destra 4"/>
          <p:cNvSpPr/>
          <p:nvPr/>
        </p:nvSpPr>
        <p:spPr>
          <a:xfrm>
            <a:off x="4380249" y="321297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364088" y="2924944"/>
            <a:ext cx="3528392" cy="151216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Comportamento valutativo degli usi del traffico come fondamento di obbligazione, a prescindere dalla volontà dell’agente</a:t>
            </a:r>
            <a:endParaRPr lang="it-IT" dirty="0">
              <a:solidFill>
                <a:schemeClr val="tx2">
                  <a:lumMod val="50000"/>
                </a:schemeClr>
              </a:solidFill>
              <a:latin typeface="Georgia" pitchFamily="18" charset="0"/>
            </a:endParaRPr>
          </a:p>
        </p:txBody>
      </p:sp>
      <p:sp>
        <p:nvSpPr>
          <p:cNvPr id="7" name="Freccia in giù 6"/>
          <p:cNvSpPr/>
          <p:nvPr/>
        </p:nvSpPr>
        <p:spPr>
          <a:xfrm>
            <a:off x="4067944" y="4509120"/>
            <a:ext cx="129614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907704" y="5085184"/>
            <a:ext cx="5760640" cy="136815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2">
                    <a:lumMod val="50000"/>
                  </a:schemeClr>
                </a:solidFill>
                <a:latin typeface="Georgia" pitchFamily="18" charset="0"/>
              </a:rPr>
              <a:t>Nessuno può evitare le conseguenze giuridiche di un proprio atto</a:t>
            </a:r>
            <a:endParaRPr lang="it-IT" sz="24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1850203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71600" y="188640"/>
            <a:ext cx="7632848" cy="1252728"/>
          </a:xfrm>
        </p:spPr>
        <p:txBody>
          <a:bodyPr>
            <a:normAutofit fontScale="90000"/>
          </a:bodyPr>
          <a:lstStyle/>
          <a:p>
            <a:r>
              <a:rPr lang="it-IT" dirty="0" smtClean="0">
                <a:solidFill>
                  <a:schemeClr val="tx2">
                    <a:lumMod val="50000"/>
                  </a:schemeClr>
                </a:solidFill>
                <a:latin typeface="Georgia" pitchFamily="18" charset="0"/>
              </a:rPr>
              <a:t>Soluzione del caso 1: Il parcheggio di Amburgo</a:t>
            </a:r>
            <a:endParaRPr lang="it-IT" dirty="0">
              <a:solidFill>
                <a:schemeClr val="tx2">
                  <a:lumMod val="50000"/>
                </a:schemeClr>
              </a:solidFill>
              <a:latin typeface="Georgia" pitchFamily="18" charset="0"/>
            </a:endParaRPr>
          </a:p>
        </p:txBody>
      </p:sp>
      <p:sp>
        <p:nvSpPr>
          <p:cNvPr id="5" name="Rettangolo 4"/>
          <p:cNvSpPr/>
          <p:nvPr/>
        </p:nvSpPr>
        <p:spPr>
          <a:xfrm>
            <a:off x="971600" y="2204864"/>
            <a:ext cx="7056784" cy="4401205"/>
          </a:xfrm>
          <a:prstGeom prst="rect">
            <a:avLst/>
          </a:prstGeom>
        </p:spPr>
        <p:txBody>
          <a:bodyPr wrap="square">
            <a:spAutoFit/>
          </a:bodyPr>
          <a:lstStyle/>
          <a:p>
            <a:r>
              <a:rPr lang="it-IT" sz="4000" dirty="0">
                <a:latin typeface="Georgia" panose="02040502050405020303" pitchFamily="18" charset="0"/>
              </a:rPr>
              <a:t>- Indebito (con sacrificio delle peculiarità del caso concreto</a:t>
            </a:r>
            <a:r>
              <a:rPr lang="it-IT" sz="4000" dirty="0" smtClean="0">
                <a:latin typeface="Georgia" panose="02040502050405020303" pitchFamily="18" charset="0"/>
              </a:rPr>
              <a:t>)?</a:t>
            </a:r>
            <a:endParaRPr lang="it-IT" sz="4000" dirty="0">
              <a:latin typeface="Georgia" panose="02040502050405020303" pitchFamily="18" charset="0"/>
            </a:endParaRPr>
          </a:p>
          <a:p>
            <a:pPr marL="571500" indent="-571500">
              <a:buFontTx/>
              <a:buChar char="-"/>
            </a:pPr>
            <a:r>
              <a:rPr lang="it-IT" sz="4000" dirty="0" smtClean="0">
                <a:latin typeface="Georgia" panose="02040502050405020303" pitchFamily="18" charset="0"/>
              </a:rPr>
              <a:t>Finzione </a:t>
            </a:r>
            <a:r>
              <a:rPr lang="it-IT" sz="4000" dirty="0">
                <a:latin typeface="Georgia" panose="02040502050405020303" pitchFamily="18" charset="0"/>
              </a:rPr>
              <a:t>di </a:t>
            </a:r>
            <a:r>
              <a:rPr lang="it-IT" sz="4000" dirty="0" smtClean="0">
                <a:latin typeface="Georgia" panose="02040502050405020303" pitchFamily="18" charset="0"/>
              </a:rPr>
              <a:t>volontà?</a:t>
            </a:r>
          </a:p>
          <a:p>
            <a:pPr marL="285750" indent="-285750">
              <a:buFontTx/>
              <a:buChar char="-"/>
            </a:pPr>
            <a:r>
              <a:rPr lang="it-IT" sz="4000" dirty="0" smtClean="0">
                <a:latin typeface="Georgia" panose="02040502050405020303" pitchFamily="18" charset="0"/>
              </a:rPr>
              <a:t>Teoria dei rapporti obbligatori da comportamento sociale tipico?</a:t>
            </a:r>
            <a:endParaRPr lang="it-IT" dirty="0">
              <a:latin typeface="Georgia" panose="02040502050405020303" pitchFamily="18" charset="0"/>
            </a:endParaRPr>
          </a:p>
        </p:txBody>
      </p:sp>
    </p:spTree>
    <p:extLst>
      <p:ext uri="{BB962C8B-B14F-4D97-AF65-F5344CB8AC3E}">
        <p14:creationId xmlns:p14="http://schemas.microsoft.com/office/powerpoint/2010/main" val="2203738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Georgia" panose="02040502050405020303" pitchFamily="18" charset="0"/>
              </a:rPr>
              <a:t>La soluzione della corte tedesca</a:t>
            </a:r>
            <a:endParaRPr lang="it-IT" dirty="0">
              <a:latin typeface="Georgia" panose="02040502050405020303" pitchFamily="18" charset="0"/>
            </a:endParaRPr>
          </a:p>
        </p:txBody>
      </p:sp>
      <p:sp>
        <p:nvSpPr>
          <p:cNvPr id="4" name="Segnaposto contenuto 1"/>
          <p:cNvSpPr>
            <a:spLocks noGrp="1"/>
          </p:cNvSpPr>
          <p:nvPr>
            <p:ph idx="1"/>
          </p:nvPr>
        </p:nvSpPr>
        <p:spPr/>
        <p:txBody>
          <a:bodyPr>
            <a:normAutofit fontScale="92500" lnSpcReduction="20000"/>
          </a:bodyPr>
          <a:lstStyle/>
          <a:p>
            <a:r>
              <a:rPr lang="it-IT" dirty="0" smtClean="0">
                <a:latin typeface="Georgia" panose="02040502050405020303" pitchFamily="18" charset="0"/>
              </a:rPr>
              <a:t>La Corte, in quell’occasione, ha condannato la conducente del veicolo, poiché ha ritenuto che il suo comportamento avesse un significato sociale tipico, a prescindere dalla sua volontà: «</a:t>
            </a:r>
            <a:r>
              <a:rPr lang="it-IT" dirty="0" err="1" smtClean="0">
                <a:latin typeface="Georgia" panose="02040502050405020303" pitchFamily="18" charset="0"/>
              </a:rPr>
              <a:t>Larenz</a:t>
            </a:r>
            <a:r>
              <a:rPr lang="it-IT" dirty="0" smtClean="0">
                <a:latin typeface="Georgia" panose="02040502050405020303" pitchFamily="18" charset="0"/>
              </a:rPr>
              <a:t> richiama l’attenzione sul fatto che nel moderno traffico di massa esistono rapporti obbligatori il cui fondamento non va trovato in un accordo negoziale tra le parti, ma nell’offerta pubblica, puramente di fatto, di una prestazione, e nell’utilizzo, puramente di fatto, di questa prestazione ad opera del partecipante al traffico. </a:t>
            </a:r>
            <a:r>
              <a:rPr lang="it-IT" dirty="0" smtClean="0">
                <a:solidFill>
                  <a:srgbClr val="FF0000"/>
                </a:solidFill>
                <a:latin typeface="Georgia" panose="02040502050405020303" pitchFamily="18" charset="0"/>
              </a:rPr>
              <a:t>Siffatto comportamento</a:t>
            </a:r>
            <a:r>
              <a:rPr lang="it-IT" dirty="0" smtClean="0">
                <a:latin typeface="Georgia" panose="02040502050405020303" pitchFamily="18" charset="0"/>
              </a:rPr>
              <a:t>, privo della relativa consapevolezza di fare la dichiarazione </a:t>
            </a:r>
            <a:r>
              <a:rPr lang="it-IT" dirty="0" smtClean="0">
                <a:solidFill>
                  <a:srgbClr val="FF0000"/>
                </a:solidFill>
                <a:latin typeface="Georgia" panose="02040502050405020303" pitchFamily="18" charset="0"/>
              </a:rPr>
              <a:t>non</a:t>
            </a:r>
            <a:r>
              <a:rPr lang="it-IT" dirty="0" smtClean="0">
                <a:latin typeface="Georgia" panose="02040502050405020303" pitchFamily="18" charset="0"/>
              </a:rPr>
              <a:t> sarebbe da considerarsi come </a:t>
            </a:r>
            <a:r>
              <a:rPr lang="it-IT" dirty="0" smtClean="0">
                <a:solidFill>
                  <a:srgbClr val="FF0000"/>
                </a:solidFill>
                <a:latin typeface="Georgia" panose="02040502050405020303" pitchFamily="18" charset="0"/>
              </a:rPr>
              <a:t>dichiarazione di volontà bilaterale, ma</a:t>
            </a:r>
            <a:r>
              <a:rPr lang="it-IT" dirty="0" smtClean="0">
                <a:latin typeface="Georgia" panose="02040502050405020303" pitchFamily="18" charset="0"/>
              </a:rPr>
              <a:t> come un </a:t>
            </a:r>
            <a:r>
              <a:rPr lang="it-IT" dirty="0" smtClean="0">
                <a:solidFill>
                  <a:srgbClr val="FF0000"/>
                </a:solidFill>
                <a:latin typeface="Georgia" panose="02040502050405020303" pitchFamily="18" charset="0"/>
              </a:rPr>
              <a:t>accadimento che, secondo il suo significato socialmente tipico, ha gli stessi effetti di un atto negoziale</a:t>
            </a:r>
            <a:r>
              <a:rPr lang="it-IT" dirty="0" smtClean="0">
                <a:latin typeface="Georgia" panose="02040502050405020303" pitchFamily="18" charset="0"/>
              </a:rPr>
              <a:t>».</a:t>
            </a:r>
          </a:p>
          <a:p>
            <a:pPr marL="581343" lvl="2" indent="0">
              <a:buNone/>
            </a:pPr>
            <a:endParaRPr lang="it-IT" b="1" dirty="0"/>
          </a:p>
        </p:txBody>
      </p:sp>
    </p:spTree>
    <p:extLst>
      <p:ext uri="{BB962C8B-B14F-4D97-AF65-F5344CB8AC3E}">
        <p14:creationId xmlns:p14="http://schemas.microsoft.com/office/powerpoint/2010/main" val="2788636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dirty="0" smtClean="0">
                <a:solidFill>
                  <a:schemeClr val="tx2">
                    <a:lumMod val="50000"/>
                  </a:schemeClr>
                </a:solidFill>
                <a:latin typeface="Georgia" pitchFamily="18" charset="0"/>
              </a:rPr>
              <a:t>Realtà e ordinamento</a:t>
            </a:r>
            <a:endParaRPr lang="it-IT" dirty="0">
              <a:solidFill>
                <a:schemeClr val="tx2">
                  <a:lumMod val="50000"/>
                </a:schemeClr>
              </a:solidFill>
              <a:latin typeface="Georgia" pitchFamily="18" charset="0"/>
            </a:endParaRPr>
          </a:p>
        </p:txBody>
      </p:sp>
      <p:sp>
        <p:nvSpPr>
          <p:cNvPr id="4" name="Rettangolo 3"/>
          <p:cNvSpPr/>
          <p:nvPr/>
        </p:nvSpPr>
        <p:spPr>
          <a:xfrm>
            <a:off x="1205626" y="2410953"/>
            <a:ext cx="2304256"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chemeClr val="tx2">
                    <a:lumMod val="50000"/>
                  </a:schemeClr>
                </a:solidFill>
                <a:latin typeface="Georgia" pitchFamily="18" charset="0"/>
              </a:rPr>
              <a:t>evento</a:t>
            </a:r>
            <a:endParaRPr lang="it-IT" sz="3200" dirty="0">
              <a:solidFill>
                <a:schemeClr val="tx2">
                  <a:lumMod val="50000"/>
                </a:schemeClr>
              </a:solidFill>
              <a:latin typeface="Georgia" pitchFamily="18" charset="0"/>
            </a:endParaRPr>
          </a:p>
        </p:txBody>
      </p:sp>
      <p:sp>
        <p:nvSpPr>
          <p:cNvPr id="5" name="Freccia a destra 4"/>
          <p:cNvSpPr/>
          <p:nvPr/>
        </p:nvSpPr>
        <p:spPr>
          <a:xfrm>
            <a:off x="4409237" y="2570117"/>
            <a:ext cx="28803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508104" y="2394047"/>
            <a:ext cx="2304256"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rgbClr val="FF0000"/>
                </a:solidFill>
                <a:latin typeface="Georgia" pitchFamily="18" charset="0"/>
              </a:rPr>
              <a:t>Fatto</a:t>
            </a:r>
            <a:endParaRPr lang="it-IT" sz="3200" dirty="0">
              <a:solidFill>
                <a:srgbClr val="FF0000"/>
              </a:solidFill>
              <a:latin typeface="Georgia" pitchFamily="18" charset="0"/>
            </a:endParaRPr>
          </a:p>
        </p:txBody>
      </p:sp>
      <p:sp>
        <p:nvSpPr>
          <p:cNvPr id="9" name="Parentesi graffa chiusa 8"/>
          <p:cNvSpPr/>
          <p:nvPr/>
        </p:nvSpPr>
        <p:spPr>
          <a:xfrm rot="5400000">
            <a:off x="4157209" y="1596926"/>
            <a:ext cx="792088" cy="42484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CasellaDiTesto 9"/>
          <p:cNvSpPr txBox="1"/>
          <p:nvPr/>
        </p:nvSpPr>
        <p:spPr>
          <a:xfrm>
            <a:off x="1114871" y="4256189"/>
            <a:ext cx="6876764" cy="1077218"/>
          </a:xfrm>
          <a:prstGeom prst="rect">
            <a:avLst/>
          </a:prstGeom>
          <a:noFill/>
        </p:spPr>
        <p:txBody>
          <a:bodyPr wrap="square" rtlCol="0">
            <a:spAutoFit/>
          </a:bodyPr>
          <a:lstStyle/>
          <a:p>
            <a:pPr marL="285750" indent="-285750" algn="ctr">
              <a:buFontTx/>
              <a:buChar char="-"/>
            </a:pPr>
            <a:r>
              <a:rPr lang="it-IT" sz="3200" dirty="0" smtClean="0">
                <a:solidFill>
                  <a:schemeClr val="tx2">
                    <a:lumMod val="50000"/>
                  </a:schemeClr>
                </a:solidFill>
                <a:latin typeface="Georgia" pitchFamily="18" charset="0"/>
              </a:rPr>
              <a:t>Perché?</a:t>
            </a:r>
          </a:p>
          <a:p>
            <a:pPr marL="285750" indent="-285750" algn="ctr">
              <a:buFontTx/>
              <a:buChar char="-"/>
            </a:pPr>
            <a:r>
              <a:rPr lang="it-IT" sz="3200" dirty="0" smtClean="0">
                <a:solidFill>
                  <a:schemeClr val="tx2">
                    <a:lumMod val="50000"/>
                  </a:schemeClr>
                </a:solidFill>
                <a:latin typeface="Georgia" pitchFamily="18" charset="0"/>
              </a:rPr>
              <a:t>Come?</a:t>
            </a:r>
          </a:p>
        </p:txBody>
      </p:sp>
      <p:sp>
        <p:nvSpPr>
          <p:cNvPr id="2" name="Rettangolo 1"/>
          <p:cNvSpPr/>
          <p:nvPr/>
        </p:nvSpPr>
        <p:spPr>
          <a:xfrm>
            <a:off x="1526889" y="5472390"/>
            <a:ext cx="6052728" cy="1106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latin typeface="Georgia" panose="02040502050405020303" pitchFamily="18" charset="0"/>
              </a:rPr>
              <a:t>Il ruolo della teoria della fattispecie e il passaggio dalla fattispecie al fatto idoneo</a:t>
            </a:r>
            <a:endParaRPr lang="it-IT" sz="24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75143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666750" y="620688"/>
            <a:ext cx="8229600" cy="1252728"/>
          </a:xfrm>
        </p:spPr>
        <p:txBody>
          <a:bodyPr>
            <a:normAutofit fontScale="90000"/>
          </a:bodyPr>
          <a:lstStyle/>
          <a:p>
            <a:r>
              <a:rPr lang="it-IT" sz="4000" dirty="0">
                <a:latin typeface="Georgia" panose="02040502050405020303" pitchFamily="18" charset="0"/>
              </a:rPr>
              <a:t>Il caso 2: Intervento chirurgico non riuscito</a:t>
            </a:r>
            <a:r>
              <a:rPr lang="it-IT" sz="3600" dirty="0" smtClean="0">
                <a:solidFill>
                  <a:schemeClr val="tx2"/>
                </a:solidFill>
                <a:latin typeface="Georgia" panose="02040502050405020303" pitchFamily="18" charset="0"/>
              </a:rPr>
              <a:t/>
            </a:r>
            <a:br>
              <a:rPr lang="it-IT" sz="3600" dirty="0" smtClean="0">
                <a:solidFill>
                  <a:schemeClr val="tx2"/>
                </a:solidFill>
                <a:latin typeface="Georgia" panose="02040502050405020303" pitchFamily="18" charset="0"/>
              </a:rPr>
            </a:br>
            <a:endParaRPr lang="it-IT" sz="3600" dirty="0">
              <a:solidFill>
                <a:schemeClr val="tx2"/>
              </a:solidFill>
              <a:latin typeface="Georgia" panose="02040502050405020303" pitchFamily="18" charset="0"/>
            </a:endParaRPr>
          </a:p>
        </p:txBody>
      </p:sp>
      <p:sp>
        <p:nvSpPr>
          <p:cNvPr id="2" name="Segnaposto contenuto 1"/>
          <p:cNvSpPr>
            <a:spLocks noGrp="1"/>
          </p:cNvSpPr>
          <p:nvPr>
            <p:ph idx="1"/>
          </p:nvPr>
        </p:nvSpPr>
        <p:spPr>
          <a:xfrm>
            <a:off x="872067" y="1905946"/>
            <a:ext cx="7818966" cy="4219879"/>
          </a:xfrm>
        </p:spPr>
        <p:txBody>
          <a:bodyPr anchor="ctr">
            <a:normAutofit fontScale="25000" lnSpcReduction="20000"/>
          </a:bodyPr>
          <a:lstStyle/>
          <a:p>
            <a:pPr marL="0" indent="0" algn="ctr">
              <a:buNone/>
            </a:pPr>
            <a:endParaRPr lang="it-IT" sz="4600" dirty="0" smtClean="0">
              <a:latin typeface="Georgia" panose="02040502050405020303" pitchFamily="18" charset="0"/>
            </a:endParaRPr>
          </a:p>
          <a:p>
            <a:endParaRPr lang="it-IT" sz="3200" dirty="0">
              <a:latin typeface="Georgia" panose="02040502050405020303" pitchFamily="18" charset="0"/>
            </a:endParaRPr>
          </a:p>
          <a:p>
            <a:r>
              <a:rPr lang="it-IT" sz="11200" dirty="0" smtClean="0">
                <a:solidFill>
                  <a:schemeClr val="tx1"/>
                </a:solidFill>
                <a:latin typeface="Georgia" panose="02040502050405020303" pitchFamily="18" charset="0"/>
              </a:rPr>
              <a:t>Responsabilità extracontrattuale?</a:t>
            </a:r>
          </a:p>
          <a:p>
            <a:r>
              <a:rPr lang="it-IT" sz="11200" dirty="0" smtClean="0">
                <a:solidFill>
                  <a:schemeClr val="tx1"/>
                </a:solidFill>
                <a:latin typeface="Georgia" panose="02040502050405020303" pitchFamily="18" charset="0"/>
              </a:rPr>
              <a:t>Soluzione delle corti di merito:</a:t>
            </a:r>
          </a:p>
          <a:p>
            <a:pPr lvl="1"/>
            <a:r>
              <a:rPr lang="it-IT" sz="11200" dirty="0" smtClean="0">
                <a:solidFill>
                  <a:schemeClr val="tx1"/>
                </a:solidFill>
                <a:latin typeface="Georgia" panose="02040502050405020303" pitchFamily="18" charset="0"/>
              </a:rPr>
              <a:t>Non responsabilità aquiliana ma:</a:t>
            </a:r>
          </a:p>
          <a:p>
            <a:pPr lvl="1"/>
            <a:r>
              <a:rPr lang="it-IT" sz="11200" dirty="0" smtClean="0">
                <a:solidFill>
                  <a:schemeClr val="tx1"/>
                </a:solidFill>
                <a:latin typeface="Georgia" panose="02040502050405020303" pitchFamily="18" charset="0"/>
              </a:rPr>
              <a:t>Contratto in favore di terzi </a:t>
            </a:r>
            <a:endParaRPr lang="it-IT" sz="11200" dirty="0">
              <a:solidFill>
                <a:schemeClr val="tx1"/>
              </a:solidFill>
              <a:latin typeface="Georgia" panose="02040502050405020303" pitchFamily="18" charset="0"/>
              <a:sym typeface="Wingdings" panose="05000000000000000000" pitchFamily="2" charset="2"/>
            </a:endParaRPr>
          </a:p>
          <a:p>
            <a:pPr lvl="1"/>
            <a:r>
              <a:rPr lang="it-IT" sz="11200" dirty="0" smtClean="0">
                <a:solidFill>
                  <a:schemeClr val="tx1"/>
                </a:solidFill>
                <a:latin typeface="Georgia" panose="02040502050405020303" pitchFamily="18" charset="0"/>
              </a:rPr>
              <a:t>Contratto con effetti protettivi verso terzi</a:t>
            </a:r>
          </a:p>
          <a:p>
            <a:pPr marL="581343" lvl="2" indent="0">
              <a:buNone/>
            </a:pPr>
            <a:r>
              <a:rPr lang="it-IT" sz="4000" dirty="0" smtClean="0">
                <a:solidFill>
                  <a:schemeClr val="tx1"/>
                </a:solidFill>
                <a:latin typeface="Georgia" panose="02040502050405020303" pitchFamily="18" charset="0"/>
              </a:rPr>
              <a:t>Problema di queste qualificazioni </a:t>
            </a:r>
            <a:r>
              <a:rPr lang="it-IT" sz="4000" dirty="0" smtClean="0">
                <a:solidFill>
                  <a:schemeClr val="tx1"/>
                </a:solidFill>
                <a:latin typeface="Georgia" panose="02040502050405020303" pitchFamily="18" charset="0"/>
                <a:sym typeface="Wingdings" panose="05000000000000000000" pitchFamily="2" charset="2"/>
              </a:rPr>
              <a:t> il paziente non aziona il contratto esistente tra ospedale e medico ma aziona il contratto intervenuto tra lui e l’ente gestore, rispetto al quale egli è parte e non terzo</a:t>
            </a:r>
            <a:endParaRPr lang="it-IT" sz="4000" dirty="0" smtClean="0">
              <a:solidFill>
                <a:schemeClr val="tx1"/>
              </a:solidFill>
              <a:latin typeface="Georgia" panose="02040502050405020303" pitchFamily="18" charset="0"/>
            </a:endParaRPr>
          </a:p>
          <a:p>
            <a:r>
              <a:rPr lang="it-IT" sz="11200" dirty="0" smtClean="0">
                <a:solidFill>
                  <a:srgbClr val="FF0000"/>
                </a:solidFill>
                <a:latin typeface="Georgia" panose="02040502050405020303" pitchFamily="18" charset="0"/>
              </a:rPr>
              <a:t>Soluzione della Cassazione:</a:t>
            </a:r>
          </a:p>
          <a:p>
            <a:pPr lvl="1"/>
            <a:r>
              <a:rPr lang="it-IT" sz="11200" dirty="0" smtClean="0">
                <a:solidFill>
                  <a:srgbClr val="002060"/>
                </a:solidFill>
                <a:latin typeface="Georgia" panose="02040502050405020303" pitchFamily="18" charset="0"/>
              </a:rPr>
              <a:t>Responsabilità contrattuale da</a:t>
            </a:r>
            <a:r>
              <a:rPr lang="it-IT" sz="11200" dirty="0" smtClean="0">
                <a:solidFill>
                  <a:srgbClr val="FF0000"/>
                </a:solidFill>
                <a:latin typeface="Georgia" panose="02040502050405020303" pitchFamily="18" charset="0"/>
              </a:rPr>
              <a:t> Contatto sociale qualificato </a:t>
            </a:r>
            <a:endParaRPr lang="it-IT" sz="112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406316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dirty="0" smtClean="0">
                <a:solidFill>
                  <a:schemeClr val="tx2">
                    <a:lumMod val="50000"/>
                  </a:schemeClr>
                </a:solidFill>
                <a:latin typeface="Georgia" pitchFamily="18" charset="0"/>
              </a:rPr>
              <a:t>Argomenti</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899592" y="2348880"/>
            <a:ext cx="7408333" cy="1185581"/>
          </a:xfrm>
        </p:spPr>
        <p:txBody>
          <a:bodyPr>
            <a:normAutofit fontScale="92500"/>
          </a:bodyPr>
          <a:lstStyle/>
          <a:p>
            <a:pPr marL="0" indent="0" algn="ctr">
              <a:buNone/>
            </a:pPr>
            <a:r>
              <a:rPr lang="it-IT" sz="3600" dirty="0" smtClean="0">
                <a:solidFill>
                  <a:schemeClr val="tx2">
                    <a:lumMod val="50000"/>
                  </a:schemeClr>
                </a:solidFill>
                <a:latin typeface="Georgia" pitchFamily="18" charset="0"/>
              </a:rPr>
              <a:t>Art. 1173: «Fonti» delle obbligazioni</a:t>
            </a:r>
          </a:p>
        </p:txBody>
      </p:sp>
      <p:sp>
        <p:nvSpPr>
          <p:cNvPr id="5" name="Rettangolo 4"/>
          <p:cNvSpPr/>
          <p:nvPr/>
        </p:nvSpPr>
        <p:spPr>
          <a:xfrm>
            <a:off x="2987824" y="5050109"/>
            <a:ext cx="3456384" cy="13681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dirty="0" smtClean="0">
              <a:solidFill>
                <a:schemeClr val="tx2">
                  <a:lumMod val="50000"/>
                </a:schemeClr>
              </a:solidFill>
              <a:latin typeface="Georgia" pitchFamily="18" charset="0"/>
            </a:endParaRPr>
          </a:p>
          <a:p>
            <a:r>
              <a:rPr lang="it-IT" sz="2000" dirty="0" smtClean="0">
                <a:solidFill>
                  <a:schemeClr val="tx2">
                    <a:lumMod val="50000"/>
                  </a:schemeClr>
                </a:solidFill>
                <a:latin typeface="Georgia" pitchFamily="18" charset="0"/>
              </a:rPr>
              <a:t>- </a:t>
            </a:r>
            <a:r>
              <a:rPr lang="it-IT" sz="2000" dirty="0" smtClean="0">
                <a:solidFill>
                  <a:srgbClr val="FF0000"/>
                </a:solidFill>
                <a:latin typeface="Georgia" pitchFamily="18" charset="0"/>
              </a:rPr>
              <a:t>Ogni </a:t>
            </a:r>
            <a:r>
              <a:rPr lang="it-IT" sz="2000" dirty="0">
                <a:solidFill>
                  <a:srgbClr val="FF0000"/>
                </a:solidFill>
                <a:latin typeface="Georgia" pitchFamily="18" charset="0"/>
              </a:rPr>
              <a:t>altro atto o fatto idoneo a produrle in conformità all’ordinamento giuridico</a:t>
            </a:r>
          </a:p>
          <a:p>
            <a:pPr algn="ctr"/>
            <a:endParaRPr lang="it-IT" dirty="0"/>
          </a:p>
        </p:txBody>
      </p:sp>
      <p:sp>
        <p:nvSpPr>
          <p:cNvPr id="6" name="Rettangolo 5"/>
          <p:cNvSpPr/>
          <p:nvPr/>
        </p:nvSpPr>
        <p:spPr>
          <a:xfrm>
            <a:off x="2987824" y="3752225"/>
            <a:ext cx="3456384" cy="108012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smtClean="0">
                <a:solidFill>
                  <a:schemeClr val="tx2">
                    <a:lumMod val="50000"/>
                  </a:schemeClr>
                </a:solidFill>
                <a:latin typeface="Georgia" pitchFamily="18" charset="0"/>
              </a:rPr>
              <a:t>- Fatto </a:t>
            </a:r>
            <a:r>
              <a:rPr lang="it-IT" sz="2000" dirty="0">
                <a:solidFill>
                  <a:schemeClr val="tx2">
                    <a:lumMod val="50000"/>
                  </a:schemeClr>
                </a:solidFill>
                <a:latin typeface="Georgia" pitchFamily="18" charset="0"/>
              </a:rPr>
              <a:t>illecito</a:t>
            </a:r>
          </a:p>
          <a:p>
            <a:r>
              <a:rPr lang="it-IT" sz="2000" dirty="0" smtClean="0">
                <a:solidFill>
                  <a:schemeClr val="tx2">
                    <a:lumMod val="50000"/>
                  </a:schemeClr>
                </a:solidFill>
                <a:latin typeface="Georgia" pitchFamily="18" charset="0"/>
              </a:rPr>
              <a:t>- Contratto</a:t>
            </a:r>
            <a:endParaRPr lang="it-IT" sz="20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3379849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solidFill>
                  <a:schemeClr val="tx2">
                    <a:lumMod val="50000"/>
                  </a:schemeClr>
                </a:solidFill>
                <a:latin typeface="Georgia" pitchFamily="18" charset="0"/>
              </a:rPr>
              <a:t>Superamento della tipicità</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p:txBody>
          <a:bodyPr>
            <a:normAutofit/>
          </a:bodyPr>
          <a:lstStyle/>
          <a:p>
            <a:pPr algn="ctr"/>
            <a:r>
              <a:rPr lang="it-IT" sz="3200" dirty="0" smtClean="0">
                <a:solidFill>
                  <a:srgbClr val="FF0000"/>
                </a:solidFill>
                <a:latin typeface="Georgia" pitchFamily="18" charset="0"/>
              </a:rPr>
              <a:t>Carattere elastico dell’elenco</a:t>
            </a:r>
            <a:r>
              <a:rPr lang="it-IT" sz="3200" dirty="0" smtClean="0">
                <a:solidFill>
                  <a:schemeClr val="tx2">
                    <a:lumMod val="50000"/>
                  </a:schemeClr>
                </a:solidFill>
                <a:latin typeface="Georgia" pitchFamily="18" charset="0"/>
              </a:rPr>
              <a:t> </a:t>
            </a:r>
            <a:r>
              <a:rPr lang="it-IT" sz="3200" dirty="0" smtClean="0">
                <a:solidFill>
                  <a:schemeClr val="tx2">
                    <a:lumMod val="50000"/>
                  </a:schemeClr>
                </a:solidFill>
                <a:latin typeface="Georgia" pitchFamily="18" charset="0"/>
                <a:sym typeface="Wingdings" pitchFamily="2" charset="2"/>
              </a:rPr>
              <a:t> parallelismo con l’art. 1322 c.c.</a:t>
            </a:r>
          </a:p>
          <a:p>
            <a:pPr algn="ctr"/>
            <a:r>
              <a:rPr lang="it-IT" sz="3200" dirty="0" smtClean="0">
                <a:solidFill>
                  <a:schemeClr val="tx2">
                    <a:lumMod val="50000"/>
                  </a:schemeClr>
                </a:solidFill>
                <a:latin typeface="Georgia" pitchFamily="18" charset="0"/>
                <a:sym typeface="Wingdings" pitchFamily="2" charset="2"/>
              </a:rPr>
              <a:t>Fattispecie espressamente disciplinate + fattispecie non individuate</a:t>
            </a:r>
          </a:p>
        </p:txBody>
      </p:sp>
    </p:spTree>
    <p:extLst>
      <p:ext uri="{BB962C8B-B14F-4D97-AF65-F5344CB8AC3E}">
        <p14:creationId xmlns:p14="http://schemas.microsoft.com/office/powerpoint/2010/main" val="884367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Autofit/>
          </a:bodyPr>
          <a:lstStyle/>
          <a:p>
            <a:pPr algn="ctr"/>
            <a:r>
              <a:rPr lang="it-IT" sz="3600" dirty="0" smtClean="0">
                <a:solidFill>
                  <a:schemeClr val="tx2">
                    <a:lumMod val="50000"/>
                  </a:schemeClr>
                </a:solidFill>
                <a:latin typeface="Georgia" pitchFamily="18" charset="0"/>
              </a:rPr>
              <a:t>La Costituzione nella valutazione della conformità all’ordinamento</a:t>
            </a:r>
            <a:endParaRPr lang="it-IT" sz="36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512027" y="2819483"/>
            <a:ext cx="3699933" cy="1329597"/>
          </a:xfrm>
          <a:solidFill>
            <a:schemeClr val="bg2"/>
          </a:solidFill>
          <a:ln>
            <a:solidFill>
              <a:schemeClr val="tx2">
                <a:lumMod val="50000"/>
              </a:schemeClr>
            </a:solidFill>
          </a:ln>
        </p:spPr>
        <p:txBody>
          <a:bodyPr/>
          <a:lstStyle/>
          <a:p>
            <a:pPr marL="0" indent="0" algn="ctr">
              <a:buNone/>
            </a:pPr>
            <a:r>
              <a:rPr lang="it-IT" dirty="0" smtClean="0">
                <a:solidFill>
                  <a:schemeClr val="tx2">
                    <a:lumMod val="50000"/>
                  </a:schemeClr>
                </a:solidFill>
              </a:rPr>
              <a:t>Visione tendenzialmente statalista e di ispirazione autoritaria</a:t>
            </a:r>
            <a:endParaRPr lang="it-IT" dirty="0">
              <a:solidFill>
                <a:schemeClr val="tx2">
                  <a:lumMod val="50000"/>
                </a:schemeClr>
              </a:solidFill>
            </a:endParaRPr>
          </a:p>
        </p:txBody>
      </p:sp>
      <p:sp>
        <p:nvSpPr>
          <p:cNvPr id="4" name="Freccia a destra 3"/>
          <p:cNvSpPr/>
          <p:nvPr/>
        </p:nvSpPr>
        <p:spPr>
          <a:xfrm>
            <a:off x="4644008" y="2996952"/>
            <a:ext cx="36004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5436096" y="2492896"/>
            <a:ext cx="3456384" cy="165618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Ordinamento  giuridico: </a:t>
            </a:r>
          </a:p>
          <a:p>
            <a:pPr algn="ctr"/>
            <a:r>
              <a:rPr lang="it-IT" dirty="0" smtClean="0">
                <a:solidFill>
                  <a:schemeClr val="tx2">
                    <a:lumMod val="50000"/>
                  </a:schemeClr>
                </a:solidFill>
                <a:latin typeface="Georgia" pitchFamily="18" charset="0"/>
              </a:rPr>
              <a:t>Funzione prevalente rispetto alla volontà individuale</a:t>
            </a:r>
          </a:p>
          <a:p>
            <a:pPr algn="ctr"/>
            <a:r>
              <a:rPr lang="it-IT" dirty="0" smtClean="0">
                <a:solidFill>
                  <a:schemeClr val="tx2">
                    <a:lumMod val="50000"/>
                  </a:schemeClr>
                </a:solidFill>
                <a:latin typeface="Georgia" pitchFamily="18" charset="0"/>
              </a:rPr>
              <a:t>Complesso di principi desumibili dalla normativa statale</a:t>
            </a:r>
            <a:endParaRPr lang="it-IT" dirty="0">
              <a:solidFill>
                <a:schemeClr val="tx2">
                  <a:lumMod val="50000"/>
                </a:schemeClr>
              </a:solidFill>
              <a:latin typeface="Georgia" pitchFamily="18" charset="0"/>
            </a:endParaRPr>
          </a:p>
        </p:txBody>
      </p:sp>
      <p:sp>
        <p:nvSpPr>
          <p:cNvPr id="7" name="Freccia in giù 6"/>
          <p:cNvSpPr/>
          <p:nvPr/>
        </p:nvSpPr>
        <p:spPr>
          <a:xfrm>
            <a:off x="3311860" y="4297221"/>
            <a:ext cx="3024336" cy="1080120"/>
          </a:xfrm>
          <a:prstGeom prst="downArrow">
            <a:avLst>
              <a:gd name="adj1" fmla="val 50000"/>
              <a:gd name="adj2" fmla="val 4622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2">
                    <a:lumMod val="50000"/>
                  </a:schemeClr>
                </a:solidFill>
                <a:latin typeface="Georgia" pitchFamily="18" charset="0"/>
              </a:rPr>
              <a:t>Mutamento del quadro politico- istituzionale</a:t>
            </a:r>
          </a:p>
          <a:p>
            <a:pPr algn="ctr"/>
            <a:r>
              <a:rPr lang="it-IT" sz="1000" dirty="0" smtClean="0">
                <a:solidFill>
                  <a:schemeClr val="tx2">
                    <a:lumMod val="50000"/>
                  </a:schemeClr>
                </a:solidFill>
                <a:latin typeface="Georgia" pitchFamily="18" charset="0"/>
              </a:rPr>
              <a:t>+</a:t>
            </a:r>
          </a:p>
          <a:p>
            <a:pPr algn="ctr"/>
            <a:r>
              <a:rPr lang="it-IT" sz="1000" b="1" dirty="0" smtClean="0">
                <a:solidFill>
                  <a:srgbClr val="FF0000"/>
                </a:solidFill>
                <a:latin typeface="Georgia" pitchFamily="18" charset="0"/>
              </a:rPr>
              <a:t>Introduzione della Costituzione</a:t>
            </a:r>
            <a:endParaRPr lang="it-IT" sz="1000" b="1" dirty="0">
              <a:solidFill>
                <a:srgbClr val="FF0000"/>
              </a:solidFill>
              <a:latin typeface="Georgia" pitchFamily="18" charset="0"/>
            </a:endParaRPr>
          </a:p>
        </p:txBody>
      </p:sp>
      <p:sp>
        <p:nvSpPr>
          <p:cNvPr id="8" name="Ovale 7"/>
          <p:cNvSpPr/>
          <p:nvPr/>
        </p:nvSpPr>
        <p:spPr>
          <a:xfrm>
            <a:off x="1007604" y="5515407"/>
            <a:ext cx="7632848" cy="108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Complesso di criteri e principi desumibili dall’intero </a:t>
            </a:r>
            <a:r>
              <a:rPr lang="it-IT" i="1" dirty="0" smtClean="0">
                <a:solidFill>
                  <a:srgbClr val="FF0000"/>
                </a:solidFill>
                <a:latin typeface="Georgia" pitchFamily="18" charset="0"/>
              </a:rPr>
              <a:t>corpus </a:t>
            </a:r>
            <a:r>
              <a:rPr lang="it-IT" dirty="0" smtClean="0">
                <a:solidFill>
                  <a:srgbClr val="FF0000"/>
                </a:solidFill>
                <a:latin typeface="Georgia" pitchFamily="18" charset="0"/>
              </a:rPr>
              <a:t>della normativa e in particolare da quella di rango costituzionale</a:t>
            </a:r>
            <a:endParaRPr lang="it-IT" dirty="0">
              <a:solidFill>
                <a:srgbClr val="FF0000"/>
              </a:solidFill>
              <a:latin typeface="Georgia" pitchFamily="18" charset="0"/>
            </a:endParaRPr>
          </a:p>
        </p:txBody>
      </p:sp>
    </p:spTree>
    <p:extLst>
      <p:ext uri="{BB962C8B-B14F-4D97-AF65-F5344CB8AC3E}">
        <p14:creationId xmlns:p14="http://schemas.microsoft.com/office/powerpoint/2010/main" val="3756701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50000"/>
                  </a:schemeClr>
                </a:solidFill>
                <a:latin typeface="Georgia" pitchFamily="18" charset="0"/>
              </a:rPr>
              <a:t>Nuovo significato del richiamo all’ordinamento</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p:txBody>
          <a:bodyPr/>
          <a:lstStyle/>
          <a:p>
            <a:pPr marL="0" indent="0">
              <a:buNone/>
            </a:pPr>
            <a:endParaRPr lang="it-IT" dirty="0"/>
          </a:p>
          <a:p>
            <a:pPr marL="0" indent="0">
              <a:buNone/>
            </a:pPr>
            <a:r>
              <a:rPr lang="it-IT" dirty="0" smtClean="0">
                <a:solidFill>
                  <a:schemeClr val="tx2">
                    <a:lumMod val="50000"/>
                  </a:schemeClr>
                </a:solidFill>
                <a:latin typeface="Georgia" pitchFamily="18" charset="0"/>
              </a:rPr>
              <a:t>Fonti</a:t>
            </a:r>
          </a:p>
          <a:p>
            <a:pPr marL="0" indent="0">
              <a:buNone/>
            </a:pPr>
            <a:endParaRPr lang="it-IT" dirty="0">
              <a:solidFill>
                <a:schemeClr val="tx2">
                  <a:lumMod val="50000"/>
                </a:schemeClr>
              </a:solidFill>
              <a:latin typeface="Georgia" pitchFamily="18" charset="0"/>
            </a:endParaRPr>
          </a:p>
          <a:p>
            <a:pPr marL="0" indent="0">
              <a:buNone/>
            </a:pPr>
            <a:endParaRPr lang="it-IT" dirty="0" smtClean="0">
              <a:solidFill>
                <a:schemeClr val="tx2">
                  <a:lumMod val="50000"/>
                </a:schemeClr>
              </a:solidFill>
              <a:latin typeface="Georgia" pitchFamily="18" charset="0"/>
            </a:endParaRPr>
          </a:p>
          <a:p>
            <a:pPr marL="0" indent="0">
              <a:buNone/>
            </a:pPr>
            <a:endParaRPr lang="it-IT" dirty="0">
              <a:solidFill>
                <a:schemeClr val="tx2">
                  <a:lumMod val="50000"/>
                </a:schemeClr>
              </a:solidFill>
              <a:latin typeface="Georgia" pitchFamily="18" charset="0"/>
            </a:endParaRPr>
          </a:p>
          <a:p>
            <a:pPr marL="0" indent="0">
              <a:buNone/>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Giudice </a:t>
            </a:r>
            <a:endParaRPr lang="it-IT" dirty="0">
              <a:solidFill>
                <a:schemeClr val="tx2">
                  <a:lumMod val="50000"/>
                </a:schemeClr>
              </a:solidFill>
              <a:latin typeface="Georgia" pitchFamily="18" charset="0"/>
            </a:endParaRPr>
          </a:p>
        </p:txBody>
      </p:sp>
      <p:sp>
        <p:nvSpPr>
          <p:cNvPr id="4" name="Ovale 3"/>
          <p:cNvSpPr/>
          <p:nvPr/>
        </p:nvSpPr>
        <p:spPr>
          <a:xfrm>
            <a:off x="2124675" y="2780928"/>
            <a:ext cx="6552728" cy="129614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Principi soprattutto di rango costituzionale </a:t>
            </a:r>
            <a:r>
              <a:rPr lang="it-IT" dirty="0" smtClean="0">
                <a:solidFill>
                  <a:schemeClr val="tx2">
                    <a:lumMod val="50000"/>
                  </a:schemeClr>
                </a:solidFill>
                <a:latin typeface="Georgia" pitchFamily="18" charset="0"/>
              </a:rPr>
              <a:t>che non esauriscono e trascendono singole proposizioni legislative</a:t>
            </a:r>
            <a:endParaRPr lang="it-IT" dirty="0">
              <a:solidFill>
                <a:schemeClr val="tx2">
                  <a:lumMod val="50000"/>
                </a:schemeClr>
              </a:solidFill>
              <a:latin typeface="Georgia" pitchFamily="18" charset="0"/>
            </a:endParaRPr>
          </a:p>
        </p:txBody>
      </p:sp>
      <p:sp>
        <p:nvSpPr>
          <p:cNvPr id="5" name="Freccia in giù 4"/>
          <p:cNvSpPr/>
          <p:nvPr/>
        </p:nvSpPr>
        <p:spPr>
          <a:xfrm>
            <a:off x="4428931" y="4354151"/>
            <a:ext cx="19442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arrotondato 5"/>
          <p:cNvSpPr/>
          <p:nvPr/>
        </p:nvSpPr>
        <p:spPr>
          <a:xfrm>
            <a:off x="2138941" y="5013176"/>
            <a:ext cx="6538462" cy="1368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Verificare se attraverso le indicazioni fornite dall’</a:t>
            </a:r>
            <a:r>
              <a:rPr lang="it-IT" dirty="0" smtClean="0">
                <a:solidFill>
                  <a:srgbClr val="FF0000"/>
                </a:solidFill>
                <a:latin typeface="Georgia" pitchFamily="18" charset="0"/>
              </a:rPr>
              <a:t>ordinamento giuridico nel suo complesso </a:t>
            </a:r>
            <a:r>
              <a:rPr lang="it-IT" dirty="0" smtClean="0">
                <a:solidFill>
                  <a:schemeClr val="tx2">
                    <a:lumMod val="50000"/>
                  </a:schemeClr>
                </a:solidFill>
                <a:latin typeface="Georgia" pitchFamily="18" charset="0"/>
              </a:rPr>
              <a:t>possano filtrare </a:t>
            </a:r>
            <a:r>
              <a:rPr lang="it-IT" dirty="0" smtClean="0">
                <a:solidFill>
                  <a:srgbClr val="FF0000"/>
                </a:solidFill>
                <a:latin typeface="Georgia" pitchFamily="18" charset="0"/>
              </a:rPr>
              <a:t>valori tutelabili attraverso la nascita di obbligazioni</a:t>
            </a:r>
            <a:r>
              <a:rPr lang="it-IT" dirty="0" smtClean="0">
                <a:solidFill>
                  <a:schemeClr val="tx2">
                    <a:lumMod val="50000"/>
                  </a:schemeClr>
                </a:solidFill>
                <a:latin typeface="Georgia" pitchFamily="18" charset="0"/>
              </a:rPr>
              <a:t> e sempre </a:t>
            </a:r>
            <a:r>
              <a:rPr lang="it-IT" dirty="0" smtClean="0">
                <a:solidFill>
                  <a:srgbClr val="FF0000"/>
                </a:solidFill>
                <a:latin typeface="Georgia" pitchFamily="18" charset="0"/>
              </a:rPr>
              <a:t>con la mediazione di fatti o atti</a:t>
            </a:r>
            <a:r>
              <a:rPr lang="it-IT" dirty="0" smtClean="0">
                <a:solidFill>
                  <a:schemeClr val="tx2">
                    <a:lumMod val="50000"/>
                  </a:schemeClr>
                </a:solidFill>
                <a:latin typeface="Georgia" pitchFamily="18" charset="0"/>
              </a:rPr>
              <a:t> di cui all’art. 1173 c.c.</a:t>
            </a:r>
            <a:endParaRPr lang="it-IT" dirty="0">
              <a:solidFill>
                <a:schemeClr val="tx2">
                  <a:lumMod val="50000"/>
                </a:schemeClr>
              </a:solidFill>
              <a:latin typeface="Georgia" pitchFamily="18" charset="0"/>
            </a:endParaRPr>
          </a:p>
        </p:txBody>
      </p:sp>
    </p:spTree>
    <p:extLst>
      <p:ext uri="{BB962C8B-B14F-4D97-AF65-F5344CB8AC3E}">
        <p14:creationId xmlns:p14="http://schemas.microsoft.com/office/powerpoint/2010/main" val="4250170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14400" y="404664"/>
            <a:ext cx="8229600" cy="1252728"/>
          </a:xfrm>
        </p:spPr>
        <p:txBody>
          <a:bodyPr>
            <a:noAutofit/>
          </a:bodyPr>
          <a:lstStyle/>
          <a:p>
            <a:r>
              <a:rPr lang="it-IT" sz="3200" dirty="0" smtClean="0">
                <a:solidFill>
                  <a:schemeClr val="tx2">
                    <a:lumMod val="50000"/>
                  </a:schemeClr>
                </a:solidFill>
                <a:latin typeface="Georgia" pitchFamily="18" charset="0"/>
              </a:rPr>
              <a:t>Considerazioni conclusive:</a:t>
            </a:r>
            <a:br>
              <a:rPr lang="it-IT" sz="3200" dirty="0" smtClean="0">
                <a:solidFill>
                  <a:schemeClr val="tx2">
                    <a:lumMod val="50000"/>
                  </a:schemeClr>
                </a:solidFill>
                <a:latin typeface="Georgia" pitchFamily="18" charset="0"/>
              </a:rPr>
            </a:br>
            <a:r>
              <a:rPr lang="it-IT" sz="3200" dirty="0" smtClean="0">
                <a:solidFill>
                  <a:schemeClr val="tx2">
                    <a:lumMod val="50000"/>
                  </a:schemeClr>
                </a:solidFill>
                <a:latin typeface="Georgia" pitchFamily="18" charset="0"/>
              </a:rPr>
              <a:t>Le possibili risposte alle questioni poste da un fatto in cerca di sistemazione giuridica</a:t>
            </a:r>
            <a:endParaRPr lang="it-IT" sz="32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938758" y="2286002"/>
            <a:ext cx="7633742" cy="2799181"/>
          </a:xfrm>
        </p:spPr>
        <p:txBody>
          <a:bodyPr>
            <a:normAutofit fontScale="92500" lnSpcReduction="20000"/>
          </a:bodyPr>
          <a:lstStyle/>
          <a:p>
            <a:endParaRPr lang="it-IT" dirty="0" smtClean="0">
              <a:solidFill>
                <a:schemeClr val="tx2">
                  <a:lumMod val="50000"/>
                </a:schemeClr>
              </a:solidFill>
              <a:latin typeface="Georgia" pitchFamily="18" charset="0"/>
            </a:endParaRPr>
          </a:p>
          <a:p>
            <a:r>
              <a:rPr lang="it-IT" dirty="0" smtClean="0">
                <a:solidFill>
                  <a:schemeClr val="tx2">
                    <a:lumMod val="50000"/>
                  </a:schemeClr>
                </a:solidFill>
                <a:latin typeface="Georgia" pitchFamily="18" charset="0"/>
              </a:rPr>
              <a:t>Avvicinare il fatto al modello modificando o adattando il fatto medesimo (con conseguente sacrificio delle peculiarità del fatto)</a:t>
            </a:r>
          </a:p>
          <a:p>
            <a:r>
              <a:rPr lang="it-IT" dirty="0" smtClean="0">
                <a:solidFill>
                  <a:schemeClr val="tx2">
                    <a:lumMod val="50000"/>
                  </a:schemeClr>
                </a:solidFill>
                <a:latin typeface="Georgia" pitchFamily="18" charset="0"/>
              </a:rPr>
              <a:t>Ricerca, mediante procedimenti analogici, di una formulazione normativa nuova nella quale la situazione di fatto possa trovare un’adeguata sistemazione</a:t>
            </a:r>
          </a:p>
          <a:p>
            <a:r>
              <a:rPr lang="it-IT" dirty="0">
                <a:solidFill>
                  <a:schemeClr val="tx2">
                    <a:lumMod val="50000"/>
                  </a:schemeClr>
                </a:solidFill>
                <a:latin typeface="Georgia" pitchFamily="18" charset="0"/>
              </a:rPr>
              <a:t>Allargare l’ambito della norma attraverso una sua nuova interpretazione che, pur mantenendone il testo, ne aggiorni il significato alle modificate situazioni di </a:t>
            </a:r>
            <a:r>
              <a:rPr lang="it-IT" dirty="0" smtClean="0">
                <a:solidFill>
                  <a:schemeClr val="tx2">
                    <a:lumMod val="50000"/>
                  </a:schemeClr>
                </a:solidFill>
                <a:latin typeface="Georgia" pitchFamily="18" charset="0"/>
              </a:rPr>
              <a:t>fatto</a:t>
            </a:r>
          </a:p>
          <a:p>
            <a:endParaRPr lang="it-IT" dirty="0">
              <a:solidFill>
                <a:schemeClr val="tx2">
                  <a:lumMod val="50000"/>
                </a:schemeClr>
              </a:solidFill>
              <a:latin typeface="Georgia" pitchFamily="18" charset="0"/>
            </a:endParaRPr>
          </a:p>
        </p:txBody>
      </p:sp>
      <p:sp>
        <p:nvSpPr>
          <p:cNvPr id="4" name="Rettangolo 3"/>
          <p:cNvSpPr/>
          <p:nvPr/>
        </p:nvSpPr>
        <p:spPr>
          <a:xfrm>
            <a:off x="2483768" y="5373216"/>
            <a:ext cx="460851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Il </a:t>
            </a:r>
            <a:r>
              <a:rPr lang="it-IT" dirty="0">
                <a:solidFill>
                  <a:schemeClr val="tx2">
                    <a:lumMod val="50000"/>
                  </a:schemeClr>
                </a:solidFill>
                <a:latin typeface="Georgia" pitchFamily="18" charset="0"/>
              </a:rPr>
              <a:t>sillogismo </a:t>
            </a:r>
            <a:r>
              <a:rPr lang="it-IT" dirty="0" smtClean="0">
                <a:solidFill>
                  <a:schemeClr val="tx2">
                    <a:lumMod val="50000"/>
                  </a:schemeClr>
                </a:solidFill>
                <a:latin typeface="Georgia" pitchFamily="18" charset="0"/>
              </a:rPr>
              <a:t>giudiziale e l’individuazione delle </a:t>
            </a:r>
            <a:r>
              <a:rPr lang="it-IT" dirty="0">
                <a:solidFill>
                  <a:schemeClr val="tx2">
                    <a:lumMod val="50000"/>
                  </a:schemeClr>
                </a:solidFill>
                <a:latin typeface="Georgia" pitchFamily="18" charset="0"/>
              </a:rPr>
              <a:t>premesse</a:t>
            </a:r>
            <a:endParaRPr lang="it-IT" dirty="0"/>
          </a:p>
        </p:txBody>
      </p:sp>
    </p:spTree>
    <p:extLst>
      <p:ext uri="{BB962C8B-B14F-4D97-AF65-F5344CB8AC3E}">
        <p14:creationId xmlns:p14="http://schemas.microsoft.com/office/powerpoint/2010/main" val="511703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6600" dirty="0" smtClean="0">
                <a:latin typeface="Georgia" pitchFamily="18" charset="0"/>
              </a:rPr>
              <a:t>fine</a:t>
            </a:r>
            <a:endParaRPr lang="it-IT" sz="6600" dirty="0">
              <a:latin typeface="Georgia" pitchFamily="18" charset="0"/>
            </a:endParaRPr>
          </a:p>
        </p:txBody>
      </p:sp>
    </p:spTree>
    <p:extLst>
      <p:ext uri="{BB962C8B-B14F-4D97-AF65-F5344CB8AC3E}">
        <p14:creationId xmlns:p14="http://schemas.microsoft.com/office/powerpoint/2010/main" val="2842233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Georgia" panose="02040502050405020303" pitchFamily="18" charset="0"/>
              </a:rPr>
              <a:t>Itinerario</a:t>
            </a:r>
            <a:endParaRPr lang="it-IT" dirty="0">
              <a:latin typeface="Georgia" panose="02040502050405020303" pitchFamily="18" charset="0"/>
            </a:endParaRPr>
          </a:p>
        </p:txBody>
      </p:sp>
      <p:sp>
        <p:nvSpPr>
          <p:cNvPr id="3" name="Segnaposto contenuto 2"/>
          <p:cNvSpPr>
            <a:spLocks noGrp="1"/>
          </p:cNvSpPr>
          <p:nvPr>
            <p:ph idx="1"/>
          </p:nvPr>
        </p:nvSpPr>
        <p:spPr>
          <a:xfrm>
            <a:off x="938758" y="1484784"/>
            <a:ext cx="7633742" cy="3593591"/>
          </a:xfrm>
        </p:spPr>
        <p:txBody>
          <a:bodyPr>
            <a:noAutofit/>
          </a:bodyPr>
          <a:lstStyle/>
          <a:p>
            <a:pPr marL="514350" indent="-514350" algn="just">
              <a:buFont typeface="+mj-lt"/>
              <a:buAutoNum type="arabicPeriod"/>
            </a:pPr>
            <a:r>
              <a:rPr lang="it-IT" sz="2800" dirty="0" smtClean="0">
                <a:solidFill>
                  <a:schemeClr val="tx2">
                    <a:lumMod val="50000"/>
                  </a:schemeClr>
                </a:solidFill>
                <a:latin typeface="Georgia" pitchFamily="18" charset="0"/>
              </a:rPr>
              <a:t>Analisi di due casi: rilevazione delle questioni e prime soluzioni</a:t>
            </a:r>
            <a:endParaRPr lang="it-IT" sz="2800" dirty="0" smtClean="0">
              <a:solidFill>
                <a:schemeClr val="tx2">
                  <a:lumMod val="50000"/>
                </a:schemeClr>
              </a:solidFill>
              <a:latin typeface="Georgia" pitchFamily="18" charset="0"/>
            </a:endParaRPr>
          </a:p>
          <a:p>
            <a:pPr marL="514350" indent="-514350" algn="just">
              <a:buFont typeface="+mj-lt"/>
              <a:buAutoNum type="arabicPeriod"/>
            </a:pPr>
            <a:r>
              <a:rPr lang="it-IT" sz="2800" dirty="0" smtClean="0">
                <a:solidFill>
                  <a:schemeClr val="tx2">
                    <a:lumMod val="50000"/>
                  </a:schemeClr>
                </a:solidFill>
                <a:latin typeface="Georgia" pitchFamily="18" charset="0"/>
              </a:rPr>
              <a:t>La soluzione </a:t>
            </a:r>
            <a:r>
              <a:rPr lang="it-IT" sz="2800" dirty="0" smtClean="0">
                <a:solidFill>
                  <a:schemeClr val="tx2">
                    <a:lumMod val="50000"/>
                  </a:schemeClr>
                </a:solidFill>
                <a:latin typeface="Georgia" pitchFamily="18" charset="0"/>
              </a:rPr>
              <a:t>dei casi </a:t>
            </a:r>
            <a:r>
              <a:rPr lang="it-IT" sz="2800" dirty="0" smtClean="0">
                <a:solidFill>
                  <a:schemeClr val="tx2">
                    <a:lumMod val="50000"/>
                  </a:schemeClr>
                </a:solidFill>
                <a:latin typeface="Georgia" pitchFamily="18" charset="0"/>
              </a:rPr>
              <a:t>nella prospettiva della </a:t>
            </a:r>
            <a:r>
              <a:rPr lang="it-IT" sz="2800" dirty="0" smtClean="0">
                <a:solidFill>
                  <a:schemeClr val="tx2">
                    <a:lumMod val="50000"/>
                  </a:schemeClr>
                </a:solidFill>
                <a:latin typeface="Georgia" pitchFamily="18" charset="0"/>
              </a:rPr>
              <a:t>teoria della </a:t>
            </a:r>
            <a:r>
              <a:rPr lang="it-IT" sz="2800" dirty="0" smtClean="0">
                <a:solidFill>
                  <a:schemeClr val="tx2">
                    <a:lumMod val="50000"/>
                  </a:schemeClr>
                </a:solidFill>
                <a:latin typeface="Georgia" pitchFamily="18" charset="0"/>
              </a:rPr>
              <a:t>fattispecie (preliminare esame della categoria)</a:t>
            </a:r>
            <a:endParaRPr lang="it-IT" sz="2800" dirty="0" smtClean="0">
              <a:solidFill>
                <a:schemeClr val="tx2">
                  <a:lumMod val="50000"/>
                </a:schemeClr>
              </a:solidFill>
              <a:latin typeface="Georgia" pitchFamily="18" charset="0"/>
            </a:endParaRPr>
          </a:p>
          <a:p>
            <a:pPr marL="514350" indent="-514350" algn="just">
              <a:buFont typeface="+mj-lt"/>
              <a:buAutoNum type="arabicPeriod"/>
            </a:pPr>
            <a:r>
              <a:rPr lang="it-IT" sz="2800" dirty="0" smtClean="0">
                <a:solidFill>
                  <a:schemeClr val="tx2">
                    <a:lumMod val="50000"/>
                  </a:schemeClr>
                </a:solidFill>
                <a:latin typeface="Georgia" pitchFamily="18" charset="0"/>
              </a:rPr>
              <a:t>Osservazioni critiche</a:t>
            </a:r>
          </a:p>
          <a:p>
            <a:pPr marL="514350" indent="-514350" algn="just">
              <a:buFont typeface="+mj-lt"/>
              <a:buAutoNum type="arabicPeriod"/>
            </a:pPr>
            <a:r>
              <a:rPr lang="it-IT" sz="2800" dirty="0" smtClean="0">
                <a:solidFill>
                  <a:schemeClr val="tx2">
                    <a:lumMod val="50000"/>
                  </a:schemeClr>
                </a:solidFill>
                <a:latin typeface="Georgia" pitchFamily="18" charset="0"/>
              </a:rPr>
              <a:t>Ricerca di soluzioni alternative a partire dalla teoria dei rapporti contrattuali di fatto</a:t>
            </a:r>
            <a:endParaRPr lang="it-IT" sz="2800" dirty="0">
              <a:solidFill>
                <a:schemeClr val="tx2">
                  <a:lumMod val="50000"/>
                </a:schemeClr>
              </a:solidFill>
              <a:latin typeface="Georgia" pitchFamily="18" charset="0"/>
            </a:endParaRPr>
          </a:p>
          <a:p>
            <a:pPr marL="514350" indent="-514350" algn="just">
              <a:buFont typeface="+mj-lt"/>
              <a:buAutoNum type="arabicPeriod"/>
            </a:pPr>
            <a:r>
              <a:rPr lang="it-IT" sz="2800" dirty="0" smtClean="0">
                <a:solidFill>
                  <a:schemeClr val="tx2">
                    <a:lumMod val="50000"/>
                  </a:schemeClr>
                </a:solidFill>
                <a:latin typeface="Georgia" pitchFamily="18" charset="0"/>
              </a:rPr>
              <a:t>Il passaggio dalla </a:t>
            </a:r>
            <a:r>
              <a:rPr lang="it-IT" sz="2800" dirty="0">
                <a:solidFill>
                  <a:schemeClr val="tx2">
                    <a:lumMod val="50000"/>
                  </a:schemeClr>
                </a:solidFill>
                <a:latin typeface="Georgia" pitchFamily="18" charset="0"/>
              </a:rPr>
              <a:t>fattispecie al fatto idoneo</a:t>
            </a:r>
          </a:p>
        </p:txBody>
      </p:sp>
    </p:spTree>
    <p:extLst>
      <p:ext uri="{BB962C8B-B14F-4D97-AF65-F5344CB8AC3E}">
        <p14:creationId xmlns:p14="http://schemas.microsoft.com/office/powerpoint/2010/main" val="415044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75000"/>
                  </a:schemeClr>
                </a:solidFill>
                <a:latin typeface="Georgia" panose="02040502050405020303" pitchFamily="18" charset="0"/>
              </a:rPr>
              <a:t>Caso 1: Il parcheggio di Amburgo</a:t>
            </a:r>
            <a:endParaRPr lang="it-IT" dirty="0">
              <a:solidFill>
                <a:schemeClr val="tx2">
                  <a:lumMod val="75000"/>
                </a:schemeClr>
              </a:solidFill>
              <a:latin typeface="Georgia" panose="02040502050405020303" pitchFamily="18" charset="0"/>
            </a:endParaRPr>
          </a:p>
        </p:txBody>
      </p:sp>
      <p:sp>
        <p:nvSpPr>
          <p:cNvPr id="2" name="Segnaposto contenuto 1"/>
          <p:cNvSpPr>
            <a:spLocks noGrp="1"/>
          </p:cNvSpPr>
          <p:nvPr>
            <p:ph idx="1"/>
          </p:nvPr>
        </p:nvSpPr>
        <p:spPr/>
        <p:txBody>
          <a:bodyPr>
            <a:normAutofit lnSpcReduction="10000"/>
          </a:bodyPr>
          <a:lstStyle/>
          <a:p>
            <a:r>
              <a:rPr lang="it-IT" dirty="0">
                <a:solidFill>
                  <a:schemeClr val="tx1"/>
                </a:solidFill>
                <a:latin typeface="Georgia" panose="02040502050405020303" pitchFamily="18" charset="0"/>
              </a:rPr>
              <a:t>U</a:t>
            </a:r>
            <a:r>
              <a:rPr lang="it-IT" dirty="0" smtClean="0">
                <a:solidFill>
                  <a:schemeClr val="tx1"/>
                </a:solidFill>
                <a:latin typeface="Georgia" panose="02040502050405020303" pitchFamily="18" charset="0"/>
              </a:rPr>
              <a:t>n </a:t>
            </a:r>
            <a:r>
              <a:rPr lang="it-IT" dirty="0">
                <a:solidFill>
                  <a:schemeClr val="tx1"/>
                </a:solidFill>
                <a:latin typeface="Georgia" panose="02040502050405020303" pitchFamily="18" charset="0"/>
              </a:rPr>
              <a:t>comune affida ad una società la gestione di un parcheggio riservato in uno spazio pubblico e la incarica di sorvegliarlo nonché di riscuotere il pedaggio in alcune ore della giornata.  Orbene, una signora si introduce nell’area in questione e lascia in sosta la propria vettura nelle ore </a:t>
            </a:r>
            <a:r>
              <a:rPr lang="it-IT" dirty="0" smtClean="0">
                <a:solidFill>
                  <a:schemeClr val="tx1"/>
                </a:solidFill>
                <a:latin typeface="Georgia" panose="02040502050405020303" pitchFamily="18" charset="0"/>
              </a:rPr>
              <a:t>di sorveglianza. </a:t>
            </a:r>
            <a:r>
              <a:rPr lang="it-IT" dirty="0">
                <a:solidFill>
                  <a:schemeClr val="tx1"/>
                </a:solidFill>
                <a:latin typeface="Georgia" panose="02040502050405020303" pitchFamily="18" charset="0"/>
              </a:rPr>
              <a:t>Al momento di ritirare l’auto la signora dichiara di non voler pagare il pedaggio in quanto, pur avendo lasciato l’auto in sosta, ella non aveva richiesto alcuna </a:t>
            </a:r>
            <a:r>
              <a:rPr lang="it-IT" dirty="0" smtClean="0">
                <a:solidFill>
                  <a:schemeClr val="tx1"/>
                </a:solidFill>
                <a:latin typeface="Georgia" panose="02040502050405020303" pitchFamily="18" charset="0"/>
              </a:rPr>
              <a:t>sorveglianza e pertanto non aveva inteso stipulare alcun contratto.</a:t>
            </a:r>
          </a:p>
          <a:p>
            <a:r>
              <a:rPr lang="it-IT" dirty="0" smtClean="0">
                <a:solidFill>
                  <a:schemeClr val="tx1"/>
                </a:solidFill>
                <a:latin typeface="Georgia" panose="02040502050405020303" pitchFamily="18" charset="0"/>
              </a:rPr>
              <a:t>Il Comune agisce in giudizio per ottenere il pagamento del parcheggio (25 marchi).</a:t>
            </a:r>
            <a:endParaRPr lang="it-IT" dirty="0">
              <a:solidFill>
                <a:schemeClr val="tx1"/>
              </a:solidFill>
              <a:latin typeface="Georgia" panose="02040502050405020303" pitchFamily="18" charset="0"/>
            </a:endParaRPr>
          </a:p>
        </p:txBody>
      </p:sp>
    </p:spTree>
    <p:extLst>
      <p:ext uri="{BB962C8B-B14F-4D97-AF65-F5344CB8AC3E}">
        <p14:creationId xmlns:p14="http://schemas.microsoft.com/office/powerpoint/2010/main" val="518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75000"/>
                  </a:schemeClr>
                </a:solidFill>
                <a:latin typeface="Georgia" panose="02040502050405020303" pitchFamily="18" charset="0"/>
              </a:rPr>
              <a:t>Caso 2: Intervento chirurgico non riuscito</a:t>
            </a:r>
            <a:endParaRPr lang="it-IT" dirty="0">
              <a:solidFill>
                <a:schemeClr val="tx2">
                  <a:lumMod val="75000"/>
                </a:schemeClr>
              </a:solidFill>
              <a:latin typeface="Georgia" panose="02040502050405020303" pitchFamily="18" charset="0"/>
            </a:endParaRPr>
          </a:p>
        </p:txBody>
      </p:sp>
      <p:sp>
        <p:nvSpPr>
          <p:cNvPr id="2" name="Segnaposto contenuto 1"/>
          <p:cNvSpPr>
            <a:spLocks noGrp="1"/>
          </p:cNvSpPr>
          <p:nvPr>
            <p:ph idx="1"/>
          </p:nvPr>
        </p:nvSpPr>
        <p:spPr/>
        <p:txBody>
          <a:bodyPr>
            <a:normAutofit fontScale="77500" lnSpcReduction="20000"/>
          </a:bodyPr>
          <a:lstStyle/>
          <a:p>
            <a:r>
              <a:rPr lang="it-IT" dirty="0">
                <a:solidFill>
                  <a:schemeClr val="tx1"/>
                </a:solidFill>
                <a:latin typeface="Georgia" panose="02040502050405020303" pitchFamily="18" charset="0"/>
              </a:rPr>
              <a:t>Il 4 agosto</a:t>
            </a:r>
            <a:r>
              <a:rPr lang="it-IT" b="1" dirty="0">
                <a:solidFill>
                  <a:schemeClr val="tx1"/>
                </a:solidFill>
                <a:latin typeface="Georgia" panose="02040502050405020303" pitchFamily="18" charset="0"/>
              </a:rPr>
              <a:t> </a:t>
            </a:r>
            <a:r>
              <a:rPr lang="it-IT" b="1" u="sng" dirty="0">
                <a:solidFill>
                  <a:schemeClr val="tx1"/>
                </a:solidFill>
                <a:latin typeface="Georgia" panose="02040502050405020303" pitchFamily="18" charset="0"/>
              </a:rPr>
              <a:t>1967</a:t>
            </a:r>
            <a:r>
              <a:rPr lang="it-IT" b="1" dirty="0">
                <a:solidFill>
                  <a:schemeClr val="tx1"/>
                </a:solidFill>
                <a:latin typeface="Georgia" panose="02040502050405020303" pitchFamily="18" charset="0"/>
              </a:rPr>
              <a:t> </a:t>
            </a:r>
            <a:r>
              <a:rPr lang="it-IT" dirty="0">
                <a:solidFill>
                  <a:schemeClr val="tx1"/>
                </a:solidFill>
                <a:latin typeface="Georgia" panose="02040502050405020303" pitchFamily="18" charset="0"/>
              </a:rPr>
              <a:t>la piccola Caia cade sui vetri di una bottiglia e riporta una grave ferita alla mano. Viene ricoverata d’urgenza presso l’ospedale della sua città e sottoposta ad un intervento chirurgico alla mano destra, eseguito dal prof. </a:t>
            </a:r>
            <a:r>
              <a:rPr lang="it-IT" dirty="0" err="1">
                <a:solidFill>
                  <a:schemeClr val="tx1"/>
                </a:solidFill>
                <a:latin typeface="Georgia" panose="02040502050405020303" pitchFamily="18" charset="0"/>
              </a:rPr>
              <a:t>Mevio</a:t>
            </a:r>
            <a:r>
              <a:rPr lang="it-IT" dirty="0">
                <a:solidFill>
                  <a:schemeClr val="tx1"/>
                </a:solidFill>
                <a:latin typeface="Georgia" panose="02040502050405020303" pitchFamily="18" charset="0"/>
              </a:rPr>
              <a:t>. Non avendo recuperato la funzionalità della mano, la stessa veniva nuovamente operata il successivo 13 dicembre 1967, questa volta dal prof. Sempronio, presso un altro ospedale, con esito non del tutto soddisfacente. </a:t>
            </a:r>
          </a:p>
          <a:p>
            <a:r>
              <a:rPr lang="it-IT" dirty="0">
                <a:solidFill>
                  <a:schemeClr val="tx1"/>
                </a:solidFill>
                <a:latin typeface="Georgia" panose="02040502050405020303" pitchFamily="18" charset="0"/>
              </a:rPr>
              <a:t>Con atto notificato il 5 dicembre</a:t>
            </a:r>
            <a:r>
              <a:rPr lang="it-IT" b="1" u="sng" dirty="0">
                <a:solidFill>
                  <a:schemeClr val="tx1"/>
                </a:solidFill>
                <a:latin typeface="Georgia" panose="02040502050405020303" pitchFamily="18" charset="0"/>
              </a:rPr>
              <a:t> 1974</a:t>
            </a:r>
            <a:r>
              <a:rPr lang="it-IT" dirty="0">
                <a:solidFill>
                  <a:schemeClr val="tx1"/>
                </a:solidFill>
                <a:latin typeface="Georgia" panose="02040502050405020303" pitchFamily="18" charset="0"/>
              </a:rPr>
              <a:t> Tizio, in proprio e quale rappresentante della figlia minore Caia, conveniva in giudizio i due chirurghi perché fossero condannati in solido a risarcire i danni subiti in proprio e dalla figlia (consistente nella limitazione funzionale delle estensione delle articolazioni interfalangee, con ipotrofia muscolare e delle ossa e con riduzione di sensibilità, dipendeva dalla non tempestiva sutura della doppia sezione del nervo mediano e di quello ulnare, la cui lesione non fu </a:t>
            </a:r>
            <a:r>
              <a:rPr lang="it-IT" dirty="0" smtClean="0">
                <a:solidFill>
                  <a:schemeClr val="tx1"/>
                </a:solidFill>
                <a:latin typeface="Georgia" panose="02040502050405020303" pitchFamily="18" charset="0"/>
              </a:rPr>
              <a:t>né </a:t>
            </a:r>
            <a:r>
              <a:rPr lang="it-IT" dirty="0">
                <a:solidFill>
                  <a:schemeClr val="tx1"/>
                </a:solidFill>
                <a:latin typeface="Georgia" panose="02040502050405020303" pitchFamily="18" charset="0"/>
              </a:rPr>
              <a:t>diagnosticata né trattata).</a:t>
            </a:r>
          </a:p>
        </p:txBody>
      </p:sp>
    </p:spTree>
    <p:extLst>
      <p:ext uri="{BB962C8B-B14F-4D97-AF65-F5344CB8AC3E}">
        <p14:creationId xmlns:p14="http://schemas.microsoft.com/office/powerpoint/2010/main" val="240821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Georgia" panose="02040502050405020303" pitchFamily="18" charset="0"/>
              </a:rPr>
              <a:t>Problemi</a:t>
            </a:r>
            <a:endParaRPr lang="it-IT" dirty="0">
              <a:latin typeface="Georgia" panose="02040502050405020303" pitchFamily="18" charset="0"/>
            </a:endParaRPr>
          </a:p>
        </p:txBody>
      </p:sp>
      <p:sp>
        <p:nvSpPr>
          <p:cNvPr id="3" name="Segnaposto contenuto 2"/>
          <p:cNvSpPr>
            <a:spLocks noGrp="1"/>
          </p:cNvSpPr>
          <p:nvPr>
            <p:ph idx="1"/>
          </p:nvPr>
        </p:nvSpPr>
        <p:spPr>
          <a:xfrm>
            <a:off x="938758" y="2427697"/>
            <a:ext cx="7633742" cy="3593591"/>
          </a:xfrm>
        </p:spPr>
        <p:txBody>
          <a:bodyPr>
            <a:normAutofit fontScale="92500"/>
          </a:bodyPr>
          <a:lstStyle/>
          <a:p>
            <a:r>
              <a:rPr lang="it-IT" sz="3200" dirty="0" smtClean="0">
                <a:solidFill>
                  <a:schemeClr val="tx1"/>
                </a:solidFill>
                <a:latin typeface="Georgia" panose="02040502050405020303" pitchFamily="18" charset="0"/>
              </a:rPr>
              <a:t>Configurabilità di una responsabilità contrattuale in mancanza di un contratto</a:t>
            </a:r>
          </a:p>
          <a:p>
            <a:r>
              <a:rPr lang="it-IT" sz="3200" dirty="0">
                <a:solidFill>
                  <a:schemeClr val="tx1"/>
                </a:solidFill>
                <a:latin typeface="Georgia" panose="02040502050405020303" pitchFamily="18" charset="0"/>
              </a:rPr>
              <a:t>L</a:t>
            </a:r>
            <a:r>
              <a:rPr lang="it-IT" sz="3200" dirty="0" smtClean="0">
                <a:solidFill>
                  <a:schemeClr val="tx1"/>
                </a:solidFill>
                <a:latin typeface="Georgia" panose="02040502050405020303" pitchFamily="18" charset="0"/>
              </a:rPr>
              <a:t>’intento giuridico negativo e il significato da attribuire ai comportamenti:</a:t>
            </a:r>
          </a:p>
          <a:p>
            <a:pPr lvl="1"/>
            <a:r>
              <a:rPr lang="it-IT" sz="3000" dirty="0" smtClean="0">
                <a:solidFill>
                  <a:schemeClr val="tx1"/>
                </a:solidFill>
                <a:latin typeface="Georgia" panose="02040502050405020303" pitchFamily="18" charset="0"/>
              </a:rPr>
              <a:t>Tutela dell’affidamento</a:t>
            </a:r>
          </a:p>
          <a:p>
            <a:pPr lvl="1"/>
            <a:r>
              <a:rPr lang="it-IT" sz="3000" dirty="0" smtClean="0">
                <a:solidFill>
                  <a:schemeClr val="tx1"/>
                </a:solidFill>
                <a:latin typeface="Georgia" panose="02040502050405020303" pitchFamily="18" charset="0"/>
              </a:rPr>
              <a:t>Divieto di venire contra factum </a:t>
            </a:r>
            <a:r>
              <a:rPr lang="it-IT" sz="3000" dirty="0" err="1" smtClean="0">
                <a:solidFill>
                  <a:schemeClr val="tx1"/>
                </a:solidFill>
                <a:latin typeface="Georgia" panose="02040502050405020303" pitchFamily="18" charset="0"/>
              </a:rPr>
              <a:t>proprium</a:t>
            </a:r>
            <a:endParaRPr lang="it-IT" sz="30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190660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380220" y="260648"/>
            <a:ext cx="6408712" cy="1252728"/>
          </a:xfrm>
        </p:spPr>
        <p:txBody>
          <a:bodyPr>
            <a:noAutofit/>
          </a:bodyPr>
          <a:lstStyle/>
          <a:p>
            <a:pPr algn="ctr"/>
            <a:r>
              <a:rPr lang="it-IT" sz="3200" dirty="0" smtClean="0">
                <a:solidFill>
                  <a:schemeClr val="tx2">
                    <a:lumMod val="50000"/>
                  </a:schemeClr>
                </a:solidFill>
                <a:latin typeface="Georgia" pitchFamily="18" charset="0"/>
              </a:rPr>
              <a:t>Le soluzioni dal punto di vista della teoria della fattispecie: </a:t>
            </a:r>
            <a:br>
              <a:rPr lang="it-IT" sz="3200" dirty="0" smtClean="0">
                <a:solidFill>
                  <a:schemeClr val="tx2">
                    <a:lumMod val="50000"/>
                  </a:schemeClr>
                </a:solidFill>
                <a:latin typeface="Georgia" pitchFamily="18" charset="0"/>
              </a:rPr>
            </a:br>
            <a:r>
              <a:rPr lang="it-IT" sz="3200" dirty="0" smtClean="0">
                <a:solidFill>
                  <a:schemeClr val="tx2">
                    <a:lumMod val="50000"/>
                  </a:schemeClr>
                </a:solidFill>
                <a:latin typeface="Georgia" pitchFamily="18" charset="0"/>
              </a:rPr>
              <a:t>Preliminare Definizione di fattispecie e origini </a:t>
            </a:r>
            <a:r>
              <a:rPr lang="it-IT" sz="3200" dirty="0" smtClean="0">
                <a:solidFill>
                  <a:schemeClr val="tx2">
                    <a:lumMod val="50000"/>
                  </a:schemeClr>
                </a:solidFill>
                <a:latin typeface="Georgia" pitchFamily="18" charset="0"/>
              </a:rPr>
              <a:t>della categoria</a:t>
            </a:r>
            <a:r>
              <a:rPr lang="it-IT" sz="3600" dirty="0" smtClean="0">
                <a:solidFill>
                  <a:schemeClr val="tx2">
                    <a:lumMod val="50000"/>
                  </a:schemeClr>
                </a:solidFill>
                <a:latin typeface="Georgia" pitchFamily="18" charset="0"/>
              </a:rPr>
              <a:t/>
            </a:r>
            <a:br>
              <a:rPr lang="it-IT" sz="3600" dirty="0" smtClean="0">
                <a:solidFill>
                  <a:schemeClr val="tx2">
                    <a:lumMod val="50000"/>
                  </a:schemeClr>
                </a:solidFill>
                <a:latin typeface="Georgia" pitchFamily="18" charset="0"/>
              </a:rPr>
            </a:br>
            <a:endParaRPr lang="it-IT" sz="1800" dirty="0">
              <a:solidFill>
                <a:schemeClr val="tx2">
                  <a:lumMod val="50000"/>
                </a:schemeClr>
              </a:solidFill>
              <a:latin typeface="Georgia" pitchFamily="18" charset="0"/>
            </a:endParaRPr>
          </a:p>
        </p:txBody>
      </p:sp>
      <p:sp>
        <p:nvSpPr>
          <p:cNvPr id="5" name="Rettangolo 4"/>
          <p:cNvSpPr/>
          <p:nvPr/>
        </p:nvSpPr>
        <p:spPr>
          <a:xfrm>
            <a:off x="319538" y="3717031"/>
            <a:ext cx="1948206" cy="14401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a:solidFill>
                  <a:srgbClr val="FF0000"/>
                </a:solidFill>
                <a:latin typeface="Georgia" pitchFamily="18" charset="0"/>
              </a:rPr>
              <a:t>Facti</a:t>
            </a:r>
            <a:r>
              <a:rPr lang="it-IT" i="1" dirty="0">
                <a:solidFill>
                  <a:srgbClr val="FF0000"/>
                </a:solidFill>
                <a:latin typeface="Georgia" pitchFamily="18" charset="0"/>
              </a:rPr>
              <a:t> </a:t>
            </a:r>
            <a:r>
              <a:rPr lang="it-IT" i="1" dirty="0" err="1">
                <a:solidFill>
                  <a:srgbClr val="FF0000"/>
                </a:solidFill>
                <a:latin typeface="Georgia" pitchFamily="18" charset="0"/>
              </a:rPr>
              <a:t>species</a:t>
            </a:r>
            <a:r>
              <a:rPr lang="it-IT" dirty="0">
                <a:solidFill>
                  <a:schemeClr val="tx2">
                    <a:lumMod val="50000"/>
                  </a:schemeClr>
                </a:solidFill>
                <a:latin typeface="Georgia" pitchFamily="18" charset="0"/>
              </a:rPr>
              <a:t> = apparenza/immagine del fatto</a:t>
            </a:r>
            <a:endParaRPr lang="it-IT" dirty="0"/>
          </a:p>
        </p:txBody>
      </p:sp>
      <p:sp>
        <p:nvSpPr>
          <p:cNvPr id="6" name="Rettangolo 5"/>
          <p:cNvSpPr/>
          <p:nvPr/>
        </p:nvSpPr>
        <p:spPr>
          <a:xfrm>
            <a:off x="3266661" y="3247585"/>
            <a:ext cx="2635831" cy="237905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solidFill>
                  <a:srgbClr val="FF0000"/>
                </a:solidFill>
                <a:latin typeface="Georgia" pitchFamily="18" charset="0"/>
              </a:rPr>
              <a:t>Tatbestand</a:t>
            </a:r>
            <a:r>
              <a:rPr lang="it-IT" dirty="0" smtClean="0">
                <a:solidFill>
                  <a:srgbClr val="FF0000"/>
                </a:solidFill>
                <a:latin typeface="Georgia" pitchFamily="18" charset="0"/>
              </a:rPr>
              <a:t> </a:t>
            </a:r>
            <a:r>
              <a:rPr lang="it-IT" dirty="0" smtClean="0">
                <a:solidFill>
                  <a:schemeClr val="tx2">
                    <a:lumMod val="50000"/>
                  </a:schemeClr>
                </a:solidFill>
                <a:latin typeface="Georgia" pitchFamily="18" charset="0"/>
              </a:rPr>
              <a:t>(in origine= insieme di elementi o circostanze che compongono il reato determinanti l’applicazione della pena)</a:t>
            </a:r>
            <a:endParaRPr lang="it-IT" dirty="0">
              <a:solidFill>
                <a:schemeClr val="tx2">
                  <a:lumMod val="50000"/>
                </a:schemeClr>
              </a:solidFill>
              <a:latin typeface="Georgia" pitchFamily="18" charset="0"/>
            </a:endParaRPr>
          </a:p>
        </p:txBody>
      </p:sp>
      <p:cxnSp>
        <p:nvCxnSpPr>
          <p:cNvPr id="9" name="Connettore 2 8"/>
          <p:cNvCxnSpPr>
            <a:endCxn id="6" idx="1"/>
          </p:cNvCxnSpPr>
          <p:nvPr/>
        </p:nvCxnSpPr>
        <p:spPr>
          <a:xfrm>
            <a:off x="2267744" y="4437110"/>
            <a:ext cx="998917" cy="2"/>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2189989" y="3821789"/>
            <a:ext cx="1076672" cy="400110"/>
          </a:xfrm>
          <a:prstGeom prst="rect">
            <a:avLst/>
          </a:prstGeom>
          <a:noFill/>
        </p:spPr>
        <p:txBody>
          <a:bodyPr wrap="square" rtlCol="0">
            <a:spAutoFit/>
          </a:bodyPr>
          <a:lstStyle/>
          <a:p>
            <a:pPr algn="ctr"/>
            <a:r>
              <a:rPr lang="it-IT" sz="1000" dirty="0" smtClean="0">
                <a:latin typeface="Georgia" pitchFamily="18" charset="0"/>
              </a:rPr>
              <a:t>Progressiva identificazione</a:t>
            </a:r>
            <a:endParaRPr lang="it-IT" sz="1000" dirty="0">
              <a:latin typeface="Georgia" pitchFamily="18" charset="0"/>
            </a:endParaRPr>
          </a:p>
        </p:txBody>
      </p:sp>
      <p:cxnSp>
        <p:nvCxnSpPr>
          <p:cNvPr id="25" name="Connettore 2 24"/>
          <p:cNvCxnSpPr>
            <a:stCxn id="6" idx="3"/>
            <a:endCxn id="26" idx="1"/>
          </p:cNvCxnSpPr>
          <p:nvPr/>
        </p:nvCxnSpPr>
        <p:spPr>
          <a:xfrm flipV="1">
            <a:off x="5902492" y="4437111"/>
            <a:ext cx="3977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ttangolo 25"/>
          <p:cNvSpPr/>
          <p:nvPr/>
        </p:nvSpPr>
        <p:spPr>
          <a:xfrm>
            <a:off x="6300192" y="3769410"/>
            <a:ext cx="1080120" cy="133540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Fatti produttivi di effetti giuridici</a:t>
            </a:r>
            <a:endParaRPr lang="it-IT" dirty="0">
              <a:solidFill>
                <a:schemeClr val="tx2">
                  <a:lumMod val="50000"/>
                </a:schemeClr>
              </a:solidFill>
              <a:latin typeface="Georgia" pitchFamily="18" charset="0"/>
            </a:endParaRPr>
          </a:p>
        </p:txBody>
      </p:sp>
      <p:sp>
        <p:nvSpPr>
          <p:cNvPr id="28" name="Freccia a destra 27"/>
          <p:cNvSpPr/>
          <p:nvPr/>
        </p:nvSpPr>
        <p:spPr>
          <a:xfrm>
            <a:off x="7420069" y="4113481"/>
            <a:ext cx="216024" cy="647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Rettangolo 28"/>
          <p:cNvSpPr/>
          <p:nvPr/>
        </p:nvSpPr>
        <p:spPr>
          <a:xfrm>
            <a:off x="7669798" y="3821789"/>
            <a:ext cx="1222682" cy="128302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Categoria</a:t>
            </a:r>
            <a:endParaRPr lang="it-IT" dirty="0">
              <a:solidFill>
                <a:schemeClr val="tx2">
                  <a:lumMod val="50000"/>
                </a:schemeClr>
              </a:solidFill>
              <a:latin typeface="Georgia" pitchFamily="18" charset="0"/>
            </a:endParaRPr>
          </a:p>
        </p:txBody>
      </p:sp>
      <p:cxnSp>
        <p:nvCxnSpPr>
          <p:cNvPr id="4" name="Connettore 2 3"/>
          <p:cNvCxnSpPr>
            <a:stCxn id="26" idx="2"/>
          </p:cNvCxnSpPr>
          <p:nvPr/>
        </p:nvCxnSpPr>
        <p:spPr>
          <a:xfrm>
            <a:off x="6840252" y="5104811"/>
            <a:ext cx="0" cy="521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6300192" y="5733256"/>
            <a:ext cx="259228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2">
                    <a:lumMod val="50000"/>
                  </a:schemeClr>
                </a:solidFill>
                <a:latin typeface="Georgia" pitchFamily="18" charset="0"/>
              </a:rPr>
              <a:t>Concezione «funzionale»</a:t>
            </a:r>
            <a:endParaRPr lang="it-IT" b="1" dirty="0">
              <a:solidFill>
                <a:schemeClr val="tx2">
                  <a:lumMod val="50000"/>
                </a:schemeClr>
              </a:solidFill>
              <a:latin typeface="Georgia" pitchFamily="18" charset="0"/>
            </a:endParaRPr>
          </a:p>
        </p:txBody>
      </p:sp>
    </p:spTree>
    <p:extLst>
      <p:ext uri="{BB962C8B-B14F-4D97-AF65-F5344CB8AC3E}">
        <p14:creationId xmlns:p14="http://schemas.microsoft.com/office/powerpoint/2010/main" val="2574541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solidFill>
                  <a:schemeClr val="tx2">
                    <a:lumMod val="50000"/>
                  </a:schemeClr>
                </a:solidFill>
                <a:latin typeface="Georgia" pitchFamily="18" charset="0"/>
              </a:rPr>
              <a:t>La costruzione della categoria</a:t>
            </a:r>
            <a:endParaRPr lang="it-IT" dirty="0">
              <a:solidFill>
                <a:schemeClr val="tx2">
                  <a:lumMod val="50000"/>
                </a:schemeClr>
              </a:solidFill>
              <a:latin typeface="Georgia" pitchFamily="18" charset="0"/>
            </a:endParaRPr>
          </a:p>
        </p:txBody>
      </p:sp>
      <p:sp>
        <p:nvSpPr>
          <p:cNvPr id="4" name="Ovale 3"/>
          <p:cNvSpPr/>
          <p:nvPr/>
        </p:nvSpPr>
        <p:spPr>
          <a:xfrm>
            <a:off x="3383056" y="2780928"/>
            <a:ext cx="2784850" cy="93610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2">
                    <a:lumMod val="50000"/>
                  </a:schemeClr>
                </a:solidFill>
                <a:latin typeface="Georgia" pitchFamily="18" charset="0"/>
              </a:rPr>
              <a:t>Norma giuridica</a:t>
            </a:r>
            <a:endParaRPr lang="it-IT" sz="2400" dirty="0">
              <a:solidFill>
                <a:schemeClr val="tx2">
                  <a:lumMod val="50000"/>
                </a:schemeClr>
              </a:solidFill>
              <a:latin typeface="Georgia" pitchFamily="18" charset="0"/>
            </a:endParaRPr>
          </a:p>
        </p:txBody>
      </p:sp>
      <p:sp>
        <p:nvSpPr>
          <p:cNvPr id="5" name="Freccia angolare bidirezionale 4"/>
          <p:cNvSpPr/>
          <p:nvPr/>
        </p:nvSpPr>
        <p:spPr>
          <a:xfrm rot="13424415">
            <a:off x="4343433" y="3751829"/>
            <a:ext cx="864096" cy="86409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386342" y="4005064"/>
            <a:ext cx="1777946" cy="13681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Parte effettuale</a:t>
            </a:r>
            <a:r>
              <a:rPr lang="it-IT" dirty="0" smtClean="0">
                <a:solidFill>
                  <a:schemeClr val="tx2">
                    <a:lumMod val="50000"/>
                  </a:schemeClr>
                </a:solidFill>
                <a:latin typeface="Georgia" pitchFamily="18" charset="0"/>
              </a:rPr>
              <a:t> e/o consequenziale</a:t>
            </a:r>
            <a:endParaRPr lang="it-IT" dirty="0">
              <a:solidFill>
                <a:schemeClr val="tx2">
                  <a:lumMod val="50000"/>
                </a:schemeClr>
              </a:solidFill>
              <a:latin typeface="Georgia" pitchFamily="18" charset="0"/>
            </a:endParaRPr>
          </a:p>
        </p:txBody>
      </p:sp>
      <p:sp>
        <p:nvSpPr>
          <p:cNvPr id="7" name="Rettangolo 6"/>
          <p:cNvSpPr/>
          <p:nvPr/>
        </p:nvSpPr>
        <p:spPr>
          <a:xfrm>
            <a:off x="2417777" y="4005064"/>
            <a:ext cx="1746843" cy="13681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Parte fattuale</a:t>
            </a:r>
            <a:r>
              <a:rPr lang="it-IT" dirty="0" smtClean="0">
                <a:solidFill>
                  <a:schemeClr val="tx2">
                    <a:lumMod val="50000"/>
                  </a:schemeClr>
                </a:solidFill>
                <a:latin typeface="Georgia" pitchFamily="18" charset="0"/>
              </a:rPr>
              <a:t> e/o condizionante</a:t>
            </a:r>
            <a:endParaRPr lang="it-IT" dirty="0">
              <a:solidFill>
                <a:schemeClr val="tx2">
                  <a:lumMod val="50000"/>
                </a:schemeClr>
              </a:solidFill>
              <a:latin typeface="Georgia" pitchFamily="18" charset="0"/>
            </a:endParaRPr>
          </a:p>
        </p:txBody>
      </p:sp>
      <p:sp>
        <p:nvSpPr>
          <p:cNvPr id="8" name="Parentesi graffa chiusa 7"/>
          <p:cNvSpPr/>
          <p:nvPr/>
        </p:nvSpPr>
        <p:spPr>
          <a:xfrm>
            <a:off x="7164288" y="3861048"/>
            <a:ext cx="432048"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CasellaDiTesto 8"/>
          <p:cNvSpPr txBox="1"/>
          <p:nvPr/>
        </p:nvSpPr>
        <p:spPr>
          <a:xfrm>
            <a:off x="7740352" y="4509120"/>
            <a:ext cx="1080120" cy="646331"/>
          </a:xfrm>
          <a:prstGeom prst="rect">
            <a:avLst/>
          </a:prstGeom>
          <a:noFill/>
        </p:spPr>
        <p:txBody>
          <a:bodyPr wrap="square" rtlCol="0">
            <a:spAutoFit/>
          </a:bodyPr>
          <a:lstStyle/>
          <a:p>
            <a:r>
              <a:rPr lang="it-IT" dirty="0" smtClean="0">
                <a:solidFill>
                  <a:schemeClr val="tx2">
                    <a:lumMod val="50000"/>
                  </a:schemeClr>
                </a:solidFill>
                <a:latin typeface="Georgia" pitchFamily="18" charset="0"/>
              </a:rPr>
              <a:t>Effetti giuridici</a:t>
            </a:r>
            <a:endParaRPr lang="it-IT" dirty="0">
              <a:solidFill>
                <a:schemeClr val="tx2">
                  <a:lumMod val="50000"/>
                </a:schemeClr>
              </a:solidFill>
              <a:latin typeface="Georgia" pitchFamily="18" charset="0"/>
            </a:endParaRPr>
          </a:p>
        </p:txBody>
      </p:sp>
      <p:sp>
        <p:nvSpPr>
          <p:cNvPr id="11" name="Parentesi graffa aperta 10"/>
          <p:cNvSpPr/>
          <p:nvPr/>
        </p:nvSpPr>
        <p:spPr>
          <a:xfrm>
            <a:off x="1985729" y="3861048"/>
            <a:ext cx="432048" cy="1872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CasellaDiTesto 11"/>
          <p:cNvSpPr txBox="1"/>
          <p:nvPr/>
        </p:nvSpPr>
        <p:spPr>
          <a:xfrm>
            <a:off x="639831" y="4005064"/>
            <a:ext cx="1368152" cy="1477328"/>
          </a:xfrm>
          <a:prstGeom prst="rect">
            <a:avLst/>
          </a:prstGeom>
          <a:noFill/>
        </p:spPr>
        <p:txBody>
          <a:bodyPr wrap="square" rtlCol="0">
            <a:spAutoFit/>
          </a:bodyPr>
          <a:lstStyle/>
          <a:p>
            <a:r>
              <a:rPr lang="it-IT" dirty="0" smtClean="0">
                <a:solidFill>
                  <a:schemeClr val="tx2">
                    <a:lumMod val="50000"/>
                  </a:schemeClr>
                </a:solidFill>
                <a:latin typeface="Georgia" pitchFamily="18" charset="0"/>
              </a:rPr>
              <a:t>Fattispecie come schema logico e normativo</a:t>
            </a:r>
            <a:endParaRPr lang="it-IT" dirty="0">
              <a:solidFill>
                <a:schemeClr val="tx2">
                  <a:lumMod val="50000"/>
                </a:schemeClr>
              </a:solidFill>
              <a:latin typeface="Georgia" pitchFamily="18" charset="0"/>
            </a:endParaRPr>
          </a:p>
        </p:txBody>
      </p:sp>
    </p:spTree>
    <p:extLst>
      <p:ext uri="{BB962C8B-B14F-4D97-AF65-F5344CB8AC3E}">
        <p14:creationId xmlns:p14="http://schemas.microsoft.com/office/powerpoint/2010/main" val="3969022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50000"/>
                  </a:schemeClr>
                </a:solidFill>
                <a:latin typeface="Georgia" pitchFamily="18" charset="0"/>
              </a:rPr>
              <a:t>Fattispecie astratta e Fattispecie concreta</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872067" y="2675467"/>
            <a:ext cx="3555917" cy="3450696"/>
          </a:xfrm>
        </p:spPr>
        <p:txBody>
          <a:bodyPr>
            <a:normAutofit/>
          </a:bodyPr>
          <a:lstStyle/>
          <a:p>
            <a:pPr marL="0" indent="0" algn="ctr">
              <a:buNone/>
            </a:pPr>
            <a:r>
              <a:rPr lang="it-IT" sz="2800" dirty="0" smtClean="0">
                <a:solidFill>
                  <a:schemeClr val="tx2">
                    <a:lumMod val="50000"/>
                  </a:schemeClr>
                </a:solidFill>
                <a:latin typeface="Georgia" pitchFamily="18" charset="0"/>
              </a:rPr>
              <a:t>Fattispecie </a:t>
            </a:r>
            <a:r>
              <a:rPr lang="it-IT" sz="2800" dirty="0" smtClean="0">
                <a:solidFill>
                  <a:srgbClr val="FF0000"/>
                </a:solidFill>
                <a:latin typeface="Georgia" pitchFamily="18" charset="0"/>
              </a:rPr>
              <a:t>astratta</a:t>
            </a:r>
          </a:p>
          <a:p>
            <a:pPr marL="0" indent="0" algn="ctr">
              <a:buNone/>
            </a:pPr>
            <a:endParaRPr lang="it-IT" sz="2800" dirty="0">
              <a:solidFill>
                <a:schemeClr val="tx2">
                  <a:lumMod val="50000"/>
                </a:schemeClr>
              </a:solidFill>
              <a:latin typeface="Georgia" pitchFamily="18" charset="0"/>
            </a:endParaRPr>
          </a:p>
          <a:p>
            <a:pPr marL="0" indent="0" algn="ctr">
              <a:buNone/>
            </a:pPr>
            <a:endParaRPr lang="it-IT" sz="2800" dirty="0" smtClean="0">
              <a:solidFill>
                <a:schemeClr val="tx2">
                  <a:lumMod val="50000"/>
                </a:schemeClr>
              </a:solidFill>
              <a:latin typeface="Georgia" pitchFamily="18" charset="0"/>
            </a:endParaRPr>
          </a:p>
          <a:p>
            <a:pPr marL="0" indent="0" algn="ctr">
              <a:buNone/>
            </a:pPr>
            <a:endParaRPr lang="it-IT" sz="2800" dirty="0">
              <a:solidFill>
                <a:schemeClr val="tx2">
                  <a:lumMod val="50000"/>
                </a:schemeClr>
              </a:solidFill>
              <a:latin typeface="Georgia" pitchFamily="18" charset="0"/>
            </a:endParaRPr>
          </a:p>
          <a:p>
            <a:pPr marL="0" indent="0" algn="ctr">
              <a:buNone/>
            </a:pPr>
            <a:r>
              <a:rPr lang="it-IT" sz="2800" dirty="0" smtClean="0">
                <a:solidFill>
                  <a:schemeClr val="tx2">
                    <a:lumMod val="50000"/>
                  </a:schemeClr>
                </a:solidFill>
                <a:latin typeface="Georgia" pitchFamily="18" charset="0"/>
              </a:rPr>
              <a:t>Prevista in via ipotetica dalla norma</a:t>
            </a:r>
            <a:endParaRPr lang="it-IT" sz="2800" dirty="0">
              <a:solidFill>
                <a:schemeClr val="tx2">
                  <a:lumMod val="50000"/>
                </a:schemeClr>
              </a:solidFill>
              <a:latin typeface="Georgia" pitchFamily="18" charset="0"/>
            </a:endParaRPr>
          </a:p>
        </p:txBody>
      </p:sp>
      <p:sp>
        <p:nvSpPr>
          <p:cNvPr id="4" name="Freccia in giù 3"/>
          <p:cNvSpPr/>
          <p:nvPr/>
        </p:nvSpPr>
        <p:spPr>
          <a:xfrm>
            <a:off x="2267744" y="3789040"/>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725955" y="2688162"/>
            <a:ext cx="3960440" cy="3816429"/>
          </a:xfrm>
          <a:prstGeom prst="rect">
            <a:avLst/>
          </a:prstGeom>
          <a:noFill/>
        </p:spPr>
        <p:txBody>
          <a:bodyPr wrap="square" rtlCol="0">
            <a:spAutoFit/>
          </a:bodyPr>
          <a:lstStyle/>
          <a:p>
            <a:pPr algn="ctr"/>
            <a:r>
              <a:rPr lang="it-IT" sz="2800" dirty="0" smtClean="0">
                <a:solidFill>
                  <a:schemeClr val="tx2">
                    <a:lumMod val="50000"/>
                  </a:schemeClr>
                </a:solidFill>
                <a:latin typeface="Georgia" pitchFamily="18" charset="0"/>
              </a:rPr>
              <a:t>Fattispecie </a:t>
            </a:r>
            <a:r>
              <a:rPr lang="it-IT" sz="2800" dirty="0" smtClean="0">
                <a:solidFill>
                  <a:srgbClr val="FF0000"/>
                </a:solidFill>
                <a:latin typeface="Georgia" pitchFamily="18" charset="0"/>
              </a:rPr>
              <a:t>concreta</a:t>
            </a:r>
          </a:p>
          <a:p>
            <a:pPr algn="ctr"/>
            <a:endParaRPr lang="it-IT" sz="2800" dirty="0" smtClean="0">
              <a:solidFill>
                <a:schemeClr val="tx2">
                  <a:lumMod val="50000"/>
                </a:schemeClr>
              </a:solidFill>
              <a:latin typeface="Georgia" pitchFamily="18" charset="0"/>
            </a:endParaRPr>
          </a:p>
          <a:p>
            <a:pPr algn="ctr"/>
            <a:endParaRPr lang="it-IT" sz="2800" dirty="0">
              <a:solidFill>
                <a:schemeClr val="tx2">
                  <a:lumMod val="50000"/>
                </a:schemeClr>
              </a:solidFill>
              <a:latin typeface="Georgia" pitchFamily="18" charset="0"/>
            </a:endParaRPr>
          </a:p>
          <a:p>
            <a:pPr algn="ctr"/>
            <a:endParaRPr lang="it-IT" sz="2800" dirty="0">
              <a:solidFill>
                <a:schemeClr val="tx2">
                  <a:lumMod val="50000"/>
                </a:schemeClr>
              </a:solidFill>
              <a:latin typeface="Georgia" pitchFamily="18" charset="0"/>
            </a:endParaRPr>
          </a:p>
          <a:p>
            <a:pPr algn="ctr"/>
            <a:r>
              <a:rPr lang="it-IT" sz="2800" dirty="0" smtClean="0">
                <a:solidFill>
                  <a:schemeClr val="tx2">
                    <a:lumMod val="50000"/>
                  </a:schemeClr>
                </a:solidFill>
                <a:latin typeface="Georgia" pitchFamily="18" charset="0"/>
              </a:rPr>
              <a:t>Corrispondente alla fattispecie astratta pensata nel suo storico divenire</a:t>
            </a:r>
          </a:p>
          <a:p>
            <a:endParaRPr lang="it-IT" dirty="0"/>
          </a:p>
        </p:txBody>
      </p:sp>
      <p:sp>
        <p:nvSpPr>
          <p:cNvPr id="6" name="Freccia in giù 5"/>
          <p:cNvSpPr/>
          <p:nvPr/>
        </p:nvSpPr>
        <p:spPr>
          <a:xfrm>
            <a:off x="6300192" y="3789040"/>
            <a:ext cx="792088" cy="540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6573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691</TotalTime>
  <Words>1401</Words>
  <Application>Microsoft Office PowerPoint</Application>
  <PresentationFormat>Presentazione su schermo (4:3)</PresentationFormat>
  <Paragraphs>153</Paragraphs>
  <Slides>26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Georgia</vt:lpstr>
      <vt:lpstr>Gill Sans MT</vt:lpstr>
      <vt:lpstr>Impact</vt:lpstr>
      <vt:lpstr>Wingdings</vt:lpstr>
      <vt:lpstr>Badge</vt:lpstr>
      <vt:lpstr>Fattispecie e fatto</vt:lpstr>
      <vt:lpstr>Realtà e ordinamento</vt:lpstr>
      <vt:lpstr>Itinerario</vt:lpstr>
      <vt:lpstr>Caso 1: Il parcheggio di Amburgo</vt:lpstr>
      <vt:lpstr>Caso 2: Intervento chirurgico non riuscito</vt:lpstr>
      <vt:lpstr>Problemi</vt:lpstr>
      <vt:lpstr>Le soluzioni dal punto di vista della teoria della fattispecie:  Preliminare Definizione di fattispecie e origini della categoria </vt:lpstr>
      <vt:lpstr>La costruzione della categoria</vt:lpstr>
      <vt:lpstr>Fattispecie astratta e Fattispecie concreta</vt:lpstr>
      <vt:lpstr>Le diverse impostazioni</vt:lpstr>
      <vt:lpstr>Teoria della fattispecie sillogismo giuridico</vt:lpstr>
      <vt:lpstr>Prima soluzione dei casi nell’ottica della teoria tradizionale della fattispecie</vt:lpstr>
      <vt:lpstr>In sintesi</vt:lpstr>
      <vt:lpstr>La teoria dei rapporti di fatto</vt:lpstr>
      <vt:lpstr>La teoria dei rapporti contrattuali di fatto (Haupt) Situazioni di fatto assimilabili a fattispecie contrattuali dalle quali differiscono per deficienza di presupposti di validità o per riduzione di elementi costitutivi </vt:lpstr>
      <vt:lpstr>Origini della teoria (tentativo di fornire un’alternativa  ad eventuali accordi di volontà fittizi)</vt:lpstr>
      <vt:lpstr>I rapporti obbligatori da comportamento sociale tipico (Larenz)</vt:lpstr>
      <vt:lpstr>Soluzione del caso 1: Il parcheggio di Amburgo</vt:lpstr>
      <vt:lpstr>La soluzione della corte tedesca</vt:lpstr>
      <vt:lpstr>Il caso 2: Intervento chirurgico non riuscito </vt:lpstr>
      <vt:lpstr>Argomenti</vt:lpstr>
      <vt:lpstr>Superamento della tipicità</vt:lpstr>
      <vt:lpstr>La Costituzione nella valutazione della conformità all’ordinamento</vt:lpstr>
      <vt:lpstr>Nuovo significato del richiamo all’ordinamento</vt:lpstr>
      <vt:lpstr>Considerazioni conclusive: Le possibili risposte alle questioni poste da un fatto in cerca di sistemazione giuridica</vt:lpstr>
      <vt:lpstr>fine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delle obbligazioni</dc:title>
  <dc:creator>Pc</dc:creator>
  <cp:lastModifiedBy>Federica</cp:lastModifiedBy>
  <cp:revision>70</cp:revision>
  <dcterms:created xsi:type="dcterms:W3CDTF">2015-03-16T15:08:47Z</dcterms:created>
  <dcterms:modified xsi:type="dcterms:W3CDTF">2021-09-29T08:24:59Z</dcterms:modified>
</cp:coreProperties>
</file>