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90" r:id="rId3"/>
    <p:sldId id="281" r:id="rId4"/>
    <p:sldId id="257" r:id="rId5"/>
    <p:sldId id="279" r:id="rId6"/>
    <p:sldId id="286" r:id="rId7"/>
    <p:sldId id="287" r:id="rId8"/>
    <p:sldId id="288" r:id="rId9"/>
    <p:sldId id="289" r:id="rId10"/>
    <p:sldId id="258" r:id="rId11"/>
    <p:sldId id="259" r:id="rId12"/>
    <p:sldId id="260" r:id="rId13"/>
    <p:sldId id="283" r:id="rId14"/>
    <p:sldId id="280" r:id="rId15"/>
    <p:sldId id="282" r:id="rId16"/>
    <p:sldId id="291" r:id="rId17"/>
    <p:sldId id="285" r:id="rId18"/>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p:scale>
          <a:sx n="81" d="100"/>
          <a:sy n="81" d="100"/>
        </p:scale>
        <p:origin x="-78" y="-7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7701321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Date Placeholder 2"/>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it-IT">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8516347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4730927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smtClean="0"/>
              <a:t>Fare clic per modificare stili del testo dello schema</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6688868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61723836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extLst>
      <p:ext uri="{BB962C8B-B14F-4D97-AF65-F5344CB8AC3E}">
        <p14:creationId xmlns:p14="http://schemas.microsoft.com/office/powerpoint/2010/main" val="4426414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it-IT" smtClean="0"/>
              <a:t>Fare clic per modificare lo stile del titolo</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it-IT" smtClean="0"/>
              <a:t>Fare clic per modificare stili del testo dello schema</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5522074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3719149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5230996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nchor="ct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0681323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11"/>
          </p:nvPr>
        </p:nvSpPr>
        <p:spPr/>
        <p:txBody>
          <a:bodyPr/>
          <a:lstStyle/>
          <a:p>
            <a:endParaRPr lang="it-IT">
              <a:solidFill>
                <a:srgbClr val="303030">
                  <a:lumMod val="90000"/>
                  <a:lumOff val="10000"/>
                </a:srgbClr>
              </a:solidFill>
            </a:endParaRPr>
          </a:p>
        </p:txBody>
      </p:sp>
      <p:sp>
        <p:nvSpPr>
          <p:cNvPr id="6" name="Slide Number Placeholder 5"/>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889922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8926299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8" name="Footer Placeholder 7"/>
          <p:cNvSpPr>
            <a:spLocks noGrp="1"/>
          </p:cNvSpPr>
          <p:nvPr>
            <p:ph type="ftr" sz="quarter" idx="11"/>
          </p:nvPr>
        </p:nvSpPr>
        <p:spPr/>
        <p:txBody>
          <a:bodyPr/>
          <a:lstStyle/>
          <a:p>
            <a:endParaRPr lang="it-IT">
              <a:solidFill>
                <a:srgbClr val="303030">
                  <a:lumMod val="90000"/>
                  <a:lumOff val="10000"/>
                </a:srgbClr>
              </a:solidFill>
            </a:endParaRPr>
          </a:p>
        </p:txBody>
      </p:sp>
      <p:sp>
        <p:nvSpPr>
          <p:cNvPr id="9" name="Slide Number Placeholder 8"/>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21893467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4" name="Footer Placeholder 3"/>
          <p:cNvSpPr>
            <a:spLocks noGrp="1"/>
          </p:cNvSpPr>
          <p:nvPr>
            <p:ph type="ftr" sz="quarter" idx="11"/>
          </p:nvPr>
        </p:nvSpPr>
        <p:spPr/>
        <p:txBody>
          <a:bodyPr/>
          <a:lstStyle/>
          <a:p>
            <a:endParaRPr lang="it-IT">
              <a:solidFill>
                <a:srgbClr val="303030">
                  <a:lumMod val="90000"/>
                  <a:lumOff val="10000"/>
                </a:srgbClr>
              </a:solidFill>
            </a:endParaRPr>
          </a:p>
        </p:txBody>
      </p:sp>
      <p:sp>
        <p:nvSpPr>
          <p:cNvPr id="5" name="Slide Number Placeholder 4"/>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41073278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3" name="Footer Placeholder 2"/>
          <p:cNvSpPr>
            <a:spLocks noGrp="1"/>
          </p:cNvSpPr>
          <p:nvPr>
            <p:ph type="ftr" sz="quarter" idx="11"/>
          </p:nvPr>
        </p:nvSpPr>
        <p:spPr/>
        <p:txBody>
          <a:bodyPr/>
          <a:lstStyle/>
          <a:p>
            <a:endParaRPr lang="it-IT">
              <a:solidFill>
                <a:srgbClr val="303030">
                  <a:lumMod val="90000"/>
                  <a:lumOff val="10000"/>
                </a:srgbClr>
              </a:solidFill>
            </a:endParaRPr>
          </a:p>
        </p:txBody>
      </p:sp>
      <p:sp>
        <p:nvSpPr>
          <p:cNvPr id="4" name="Slide Number Placeholder 3"/>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35273023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it-IT" smtClean="0"/>
              <a:t>Fare clic per modificare lo stile del titolo</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594591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it-IT" smtClean="0"/>
              <a:t>Fare clic per modificare lo stile del titolo</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6" name="Footer Placeholder 5"/>
          <p:cNvSpPr>
            <a:spLocks noGrp="1"/>
          </p:cNvSpPr>
          <p:nvPr>
            <p:ph type="ftr" sz="quarter" idx="11"/>
          </p:nvPr>
        </p:nvSpPr>
        <p:spPr/>
        <p:txBody>
          <a:bodyPr/>
          <a:lstStyle/>
          <a:p>
            <a:endParaRPr lang="it-IT">
              <a:solidFill>
                <a:srgbClr val="303030">
                  <a:lumMod val="90000"/>
                  <a:lumOff val="10000"/>
                </a:srgbClr>
              </a:solidFill>
            </a:endParaRPr>
          </a:p>
        </p:txBody>
      </p:sp>
      <p:sp>
        <p:nvSpPr>
          <p:cNvPr id="7" name="Slide Number Placeholder 6"/>
          <p:cNvSpPr>
            <a:spLocks noGrp="1"/>
          </p:cNvSpPr>
          <p:nvPr>
            <p:ph type="sldNum" sz="quarter" idx="12"/>
          </p:nvPr>
        </p:nvSpPr>
        <p:spPr/>
        <p:txBody>
          <a:body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32694703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880CC24C-BEC7-4FAF-AFAE-C295F91DD3E1}" type="datetimeFigureOut">
              <a:rPr lang="it-IT" smtClean="0">
                <a:solidFill>
                  <a:srgbClr val="303030">
                    <a:lumMod val="90000"/>
                    <a:lumOff val="10000"/>
                  </a:srgbClr>
                </a:solidFill>
              </a:rPr>
              <a:pPr/>
              <a:t>29/10/2021</a:t>
            </a:fld>
            <a:endParaRPr lang="it-IT">
              <a:solidFill>
                <a:srgbClr val="303030">
                  <a:lumMod val="90000"/>
                  <a:lumOff val="10000"/>
                </a:srgbClr>
              </a:solidFill>
            </a:endParaRPr>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it-IT">
              <a:solidFill>
                <a:srgbClr val="303030">
                  <a:lumMod val="90000"/>
                  <a:lumOff val="10000"/>
                </a:srgbClr>
              </a:solidFill>
            </a:endParaRPr>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31A0A945-CC59-4B2C-A63E-2336D73C107B}" type="slidenum">
              <a:rPr lang="it-IT" smtClean="0">
                <a:solidFill>
                  <a:prstClr val="black">
                    <a:lumMod val="85000"/>
                    <a:lumOff val="15000"/>
                  </a:prstClr>
                </a:solidFill>
              </a:rPr>
              <a:pPr/>
              <a:t>‹N›</a:t>
            </a:fld>
            <a:endParaRPr lang="it-IT">
              <a:solidFill>
                <a:prstClr val="black">
                  <a:lumMod val="85000"/>
                  <a:lumOff val="15000"/>
                </a:prstClr>
              </a:solidFill>
            </a:endParaRPr>
          </a:p>
        </p:txBody>
      </p:sp>
    </p:spTree>
    <p:extLst>
      <p:ext uri="{BB962C8B-B14F-4D97-AF65-F5344CB8AC3E}">
        <p14:creationId xmlns:p14="http://schemas.microsoft.com/office/powerpoint/2010/main" val="1064336562"/>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Il divieto di abuso di dipendenza economica</a:t>
            </a:r>
            <a:endParaRPr lang="it-IT" dirty="0"/>
          </a:p>
        </p:txBody>
      </p:sp>
    </p:spTree>
    <p:extLst>
      <p:ext uri="{BB962C8B-B14F-4D97-AF65-F5344CB8AC3E}">
        <p14:creationId xmlns:p14="http://schemas.microsoft.com/office/powerpoint/2010/main" val="33377839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990241" y="141667"/>
            <a:ext cx="10291651" cy="1600200"/>
          </a:xfrm>
        </p:spPr>
        <p:txBody>
          <a:bodyPr>
            <a:normAutofit/>
          </a:bodyPr>
          <a:lstStyle/>
          <a:p>
            <a:pPr algn="ctr"/>
            <a:r>
              <a:rPr lang="it-IT" sz="4800" dirty="0" smtClean="0"/>
              <a:t>Caso 2</a:t>
            </a:r>
            <a:br>
              <a:rPr lang="it-IT" sz="4800" dirty="0" smtClean="0"/>
            </a:br>
            <a:r>
              <a:rPr lang="it-IT" sz="2400" dirty="0" smtClean="0"/>
              <a:t>(</a:t>
            </a:r>
            <a:r>
              <a:rPr lang="it-IT" sz="2400" dirty="0"/>
              <a:t>CORTE DI CASSAZIONE, SEZIONI UNITE - ORDINANZA 25 novembre 2011, </a:t>
            </a:r>
            <a:r>
              <a:rPr lang="it-IT" sz="2400" dirty="0" smtClean="0"/>
              <a:t>n. 24906]</a:t>
            </a:r>
            <a:endParaRPr lang="it-IT" sz="2800" dirty="0"/>
          </a:p>
        </p:txBody>
      </p:sp>
      <p:sp>
        <p:nvSpPr>
          <p:cNvPr id="3" name="Segnaposto contenuto 2"/>
          <p:cNvSpPr>
            <a:spLocks noGrp="1"/>
          </p:cNvSpPr>
          <p:nvPr>
            <p:ph idx="1"/>
          </p:nvPr>
        </p:nvSpPr>
        <p:spPr>
          <a:xfrm>
            <a:off x="1868866" y="2347175"/>
            <a:ext cx="8534400" cy="3615267"/>
          </a:xfrm>
        </p:spPr>
        <p:txBody>
          <a:bodyPr>
            <a:noAutofit/>
          </a:bodyPr>
          <a:lstStyle/>
          <a:p>
            <a:r>
              <a:rPr lang="it-IT" sz="1800" dirty="0" smtClean="0">
                <a:solidFill>
                  <a:schemeClr val="bg1"/>
                </a:solidFill>
                <a:latin typeface="+mj-lt"/>
              </a:rPr>
              <a:t>Contratto di distribuzione di veicoli industriali tra la Società Alfa e la Società Beta</a:t>
            </a:r>
          </a:p>
          <a:p>
            <a:r>
              <a:rPr lang="it-IT" sz="1800" dirty="0" smtClean="0">
                <a:solidFill>
                  <a:schemeClr val="bg1"/>
                </a:solidFill>
                <a:latin typeface="+mj-lt"/>
              </a:rPr>
              <a:t>Comportamenti di Beta </a:t>
            </a:r>
            <a:r>
              <a:rPr lang="it-IT" sz="1800" dirty="0">
                <a:solidFill>
                  <a:schemeClr val="bg1"/>
                </a:solidFill>
                <a:latin typeface="+mj-lt"/>
              </a:rPr>
              <a:t>solo in parte apparentemente consentiti dal contratto di concessione di vendita delle macchine, con obbligo di </a:t>
            </a:r>
            <a:r>
              <a:rPr lang="it-IT" sz="1800" dirty="0" smtClean="0">
                <a:solidFill>
                  <a:schemeClr val="bg1"/>
                </a:solidFill>
                <a:latin typeface="+mj-lt"/>
              </a:rPr>
              <a:t>esclusiva </a:t>
            </a:r>
            <a:r>
              <a:rPr lang="it-IT" sz="1800" dirty="0" smtClean="0">
                <a:solidFill>
                  <a:schemeClr val="bg1"/>
                </a:solidFill>
                <a:latin typeface="+mj-lt"/>
                <a:sym typeface="Wingdings" pitchFamily="2" charset="2"/>
              </a:rPr>
              <a:t></a:t>
            </a:r>
            <a:r>
              <a:rPr lang="it-IT" sz="1800" dirty="0" smtClean="0">
                <a:solidFill>
                  <a:schemeClr val="bg1"/>
                </a:solidFill>
                <a:latin typeface="+mj-lt"/>
              </a:rPr>
              <a:t> abuso della </a:t>
            </a:r>
            <a:r>
              <a:rPr lang="it-IT" sz="1800" dirty="0">
                <a:solidFill>
                  <a:schemeClr val="bg1"/>
                </a:solidFill>
                <a:latin typeface="+mj-lt"/>
              </a:rPr>
              <a:t>posizione </a:t>
            </a:r>
            <a:r>
              <a:rPr lang="it-IT" sz="1800" dirty="0" smtClean="0">
                <a:solidFill>
                  <a:schemeClr val="bg1"/>
                </a:solidFill>
                <a:latin typeface="+mj-lt"/>
              </a:rPr>
              <a:t>dominante </a:t>
            </a:r>
            <a:r>
              <a:rPr lang="it-IT" sz="1800" dirty="0" smtClean="0">
                <a:solidFill>
                  <a:schemeClr val="bg1"/>
                </a:solidFill>
                <a:latin typeface="+mj-lt"/>
                <a:sym typeface="Wingdings" pitchFamily="2" charset="2"/>
              </a:rPr>
              <a:t></a:t>
            </a:r>
            <a:r>
              <a:rPr lang="it-IT" sz="1800" dirty="0" smtClean="0">
                <a:solidFill>
                  <a:schemeClr val="bg1"/>
                </a:solidFill>
                <a:latin typeface="+mj-lt"/>
              </a:rPr>
              <a:t> indebolimento e crisi della Società Alfa (costretta a chiedere l’ammissione al concordato preventivo).</a:t>
            </a:r>
          </a:p>
          <a:p>
            <a:r>
              <a:rPr lang="it-IT" sz="1800" dirty="0" smtClean="0">
                <a:solidFill>
                  <a:schemeClr val="bg1"/>
                </a:solidFill>
                <a:latin typeface="+mj-lt"/>
              </a:rPr>
              <a:t>La </a:t>
            </a:r>
            <a:r>
              <a:rPr lang="it-IT" sz="1800" dirty="0">
                <a:solidFill>
                  <a:schemeClr val="bg1"/>
                </a:solidFill>
                <a:latin typeface="+mj-lt"/>
              </a:rPr>
              <a:t>Alfa era stata costretta a investire in settori poco </a:t>
            </a:r>
            <a:r>
              <a:rPr lang="it-IT" sz="1800" dirty="0" smtClean="0">
                <a:solidFill>
                  <a:schemeClr val="bg1"/>
                </a:solidFill>
                <a:latin typeface="+mj-lt"/>
              </a:rPr>
              <a:t>profittevoli, </a:t>
            </a:r>
            <a:r>
              <a:rPr lang="it-IT" sz="1800" dirty="0">
                <a:solidFill>
                  <a:schemeClr val="bg1"/>
                </a:solidFill>
                <a:latin typeface="+mj-lt"/>
              </a:rPr>
              <a:t>in </a:t>
            </a:r>
            <a:r>
              <a:rPr lang="it-IT" sz="1800" dirty="0" smtClean="0">
                <a:solidFill>
                  <a:schemeClr val="bg1"/>
                </a:solidFill>
                <a:latin typeface="+mj-lt"/>
              </a:rPr>
              <a:t>quanto la Beta aveva:</a:t>
            </a:r>
          </a:p>
          <a:p>
            <a:pPr lvl="1"/>
            <a:r>
              <a:rPr lang="it-IT" dirty="0" smtClean="0">
                <a:solidFill>
                  <a:schemeClr val="bg1"/>
                </a:solidFill>
                <a:latin typeface="+mj-lt"/>
              </a:rPr>
              <a:t>modificato </a:t>
            </a:r>
            <a:r>
              <a:rPr lang="it-IT" dirty="0">
                <a:solidFill>
                  <a:schemeClr val="bg1"/>
                </a:solidFill>
                <a:latin typeface="+mj-lt"/>
              </a:rPr>
              <a:t>i termini di pagamento previsti nel contratto; </a:t>
            </a:r>
            <a:endParaRPr lang="it-IT" dirty="0" smtClean="0">
              <a:solidFill>
                <a:schemeClr val="bg1"/>
              </a:solidFill>
              <a:latin typeface="+mj-lt"/>
            </a:endParaRPr>
          </a:p>
          <a:p>
            <a:pPr lvl="1"/>
            <a:r>
              <a:rPr lang="it-IT" dirty="0" smtClean="0">
                <a:solidFill>
                  <a:schemeClr val="bg1"/>
                </a:solidFill>
                <a:latin typeface="+mj-lt"/>
              </a:rPr>
              <a:t>escluso </a:t>
            </a:r>
            <a:r>
              <a:rPr lang="it-IT" dirty="0">
                <a:solidFill>
                  <a:schemeClr val="bg1"/>
                </a:solidFill>
                <a:latin typeface="+mj-lt"/>
              </a:rPr>
              <a:t>la </a:t>
            </a:r>
            <a:r>
              <a:rPr lang="it-IT" dirty="0" smtClean="0">
                <a:solidFill>
                  <a:schemeClr val="bg1"/>
                </a:solidFill>
                <a:latin typeface="+mj-lt"/>
              </a:rPr>
              <a:t>Alfa dal </a:t>
            </a:r>
            <a:r>
              <a:rPr lang="it-IT" dirty="0">
                <a:solidFill>
                  <a:schemeClr val="bg1"/>
                </a:solidFill>
                <a:latin typeface="+mj-lt"/>
              </a:rPr>
              <a:t>servizio fornito dalla </a:t>
            </a:r>
            <a:r>
              <a:rPr lang="it-IT" dirty="0" smtClean="0">
                <a:solidFill>
                  <a:schemeClr val="bg1"/>
                </a:solidFill>
                <a:latin typeface="+mj-lt"/>
              </a:rPr>
              <a:t>Finanziaria Beta; </a:t>
            </a:r>
          </a:p>
          <a:p>
            <a:pPr lvl="1"/>
            <a:r>
              <a:rPr lang="it-IT" dirty="0" smtClean="0">
                <a:solidFill>
                  <a:schemeClr val="bg1"/>
                </a:solidFill>
                <a:latin typeface="+mj-lt"/>
              </a:rPr>
              <a:t>Si era avvalsa della </a:t>
            </a:r>
            <a:r>
              <a:rPr lang="it-IT" dirty="0">
                <a:solidFill>
                  <a:schemeClr val="bg1"/>
                </a:solidFill>
                <a:latin typeface="+mj-lt"/>
              </a:rPr>
              <a:t>facoltà concessagli dal contratto per negare l'ingresso nella compagine azionaria </a:t>
            </a:r>
            <a:r>
              <a:rPr lang="it-IT" dirty="0" smtClean="0">
                <a:solidFill>
                  <a:schemeClr val="bg1"/>
                </a:solidFill>
                <a:latin typeface="+mj-lt"/>
              </a:rPr>
              <a:t>dell'ing</a:t>
            </a:r>
            <a:r>
              <a:rPr lang="it-IT" dirty="0">
                <a:solidFill>
                  <a:schemeClr val="bg1"/>
                </a:solidFill>
                <a:latin typeface="+mj-lt"/>
              </a:rPr>
              <a:t>. T. ; </a:t>
            </a:r>
            <a:endParaRPr lang="it-IT" dirty="0" smtClean="0">
              <a:solidFill>
                <a:schemeClr val="bg1"/>
              </a:solidFill>
              <a:latin typeface="+mj-lt"/>
            </a:endParaRPr>
          </a:p>
          <a:p>
            <a:pPr lvl="1"/>
            <a:r>
              <a:rPr lang="it-IT" dirty="0" smtClean="0">
                <a:solidFill>
                  <a:schemeClr val="bg1"/>
                </a:solidFill>
                <a:latin typeface="+mj-lt"/>
              </a:rPr>
              <a:t>soprattutto </a:t>
            </a:r>
            <a:r>
              <a:rPr lang="it-IT" b="1" dirty="0" smtClean="0">
                <a:solidFill>
                  <a:schemeClr val="bg1"/>
                </a:solidFill>
                <a:latin typeface="+mj-lt"/>
              </a:rPr>
              <a:t>aveva esercitato il recesso dal </a:t>
            </a:r>
            <a:r>
              <a:rPr lang="it-IT" b="1" dirty="0">
                <a:solidFill>
                  <a:schemeClr val="bg1"/>
                </a:solidFill>
                <a:latin typeface="+mj-lt"/>
              </a:rPr>
              <a:t>contratto</a:t>
            </a:r>
            <a:r>
              <a:rPr lang="it-IT" dirty="0">
                <a:solidFill>
                  <a:schemeClr val="bg1"/>
                </a:solidFill>
                <a:latin typeface="+mj-lt"/>
              </a:rPr>
              <a:t>, come pure pattiziamente previsto</a:t>
            </a:r>
            <a:r>
              <a:rPr lang="it-IT" dirty="0" smtClean="0">
                <a:solidFill>
                  <a:schemeClr val="bg1"/>
                </a:solidFill>
                <a:latin typeface="+mj-lt"/>
              </a:rPr>
              <a:t>, ma </a:t>
            </a:r>
            <a:r>
              <a:rPr lang="it-IT" dirty="0">
                <a:solidFill>
                  <a:schemeClr val="bg1"/>
                </a:solidFill>
                <a:latin typeface="+mj-lt"/>
              </a:rPr>
              <a:t>senza negoziare le condizioni in termini di parità</a:t>
            </a:r>
            <a:endParaRPr lang="it-IT" dirty="0" smtClean="0">
              <a:solidFill>
                <a:schemeClr val="bg1"/>
              </a:solidFill>
              <a:latin typeface="+mj-lt"/>
            </a:endParaRPr>
          </a:p>
        </p:txBody>
      </p:sp>
    </p:spTree>
    <p:extLst>
      <p:ext uri="{BB962C8B-B14F-4D97-AF65-F5344CB8AC3E}">
        <p14:creationId xmlns:p14="http://schemas.microsoft.com/office/powerpoint/2010/main" val="7893848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727401" y="685561"/>
            <a:ext cx="8534400" cy="1507067"/>
          </a:xfrm>
        </p:spPr>
        <p:txBody>
          <a:bodyPr/>
          <a:lstStyle/>
          <a:p>
            <a:pPr algn="ctr"/>
            <a:r>
              <a:rPr lang="it-IT" dirty="0" smtClean="0"/>
              <a:t>Le questioni</a:t>
            </a:r>
            <a:endParaRPr lang="it-IT" dirty="0"/>
          </a:p>
        </p:txBody>
      </p:sp>
      <p:sp>
        <p:nvSpPr>
          <p:cNvPr id="3" name="Segnaposto contenuto 2"/>
          <p:cNvSpPr>
            <a:spLocks noGrp="1"/>
          </p:cNvSpPr>
          <p:nvPr>
            <p:ph idx="1"/>
          </p:nvPr>
        </p:nvSpPr>
        <p:spPr>
          <a:xfrm>
            <a:off x="1959221" y="2192628"/>
            <a:ext cx="8534400" cy="3615267"/>
          </a:xfrm>
        </p:spPr>
        <p:txBody>
          <a:bodyPr/>
          <a:lstStyle/>
          <a:p>
            <a:r>
              <a:rPr lang="it-IT" dirty="0">
                <a:solidFill>
                  <a:schemeClr val="bg1"/>
                </a:solidFill>
                <a:latin typeface="+mj-lt"/>
              </a:rPr>
              <a:t>N</a:t>
            </a:r>
            <a:r>
              <a:rPr lang="it-IT" dirty="0" smtClean="0">
                <a:solidFill>
                  <a:schemeClr val="bg1"/>
                </a:solidFill>
                <a:latin typeface="+mj-lt"/>
              </a:rPr>
              <a:t>el caso di specie, </a:t>
            </a:r>
            <a:r>
              <a:rPr lang="it-IT" b="1" dirty="0" smtClean="0">
                <a:solidFill>
                  <a:schemeClr val="bg1"/>
                </a:solidFill>
                <a:latin typeface="+mj-lt"/>
              </a:rPr>
              <a:t>può applicarsi l'art</a:t>
            </a:r>
            <a:r>
              <a:rPr lang="it-IT" b="1" dirty="0">
                <a:solidFill>
                  <a:schemeClr val="bg1"/>
                </a:solidFill>
                <a:latin typeface="+mj-lt"/>
              </a:rPr>
              <a:t>. 9 della legge n. 192 del </a:t>
            </a:r>
            <a:r>
              <a:rPr lang="it-IT" b="1" dirty="0" smtClean="0">
                <a:solidFill>
                  <a:schemeClr val="bg1"/>
                </a:solidFill>
                <a:latin typeface="+mj-lt"/>
              </a:rPr>
              <a:t>1998</a:t>
            </a:r>
            <a:r>
              <a:rPr lang="it-IT" dirty="0" smtClean="0">
                <a:solidFill>
                  <a:schemeClr val="bg1"/>
                </a:solidFill>
                <a:latin typeface="+mj-lt"/>
              </a:rPr>
              <a:t>, </a:t>
            </a:r>
            <a:r>
              <a:rPr lang="it-IT" b="1" dirty="0" smtClean="0">
                <a:solidFill>
                  <a:schemeClr val="bg1"/>
                </a:solidFill>
                <a:latin typeface="+mj-lt"/>
              </a:rPr>
              <a:t>ancorché manchi un contratto di subfornitura</a:t>
            </a:r>
            <a:r>
              <a:rPr lang="it-IT" dirty="0" smtClean="0">
                <a:solidFill>
                  <a:schemeClr val="bg1"/>
                </a:solidFill>
                <a:latin typeface="+mj-lt"/>
              </a:rPr>
              <a:t>? </a:t>
            </a:r>
          </a:p>
          <a:p>
            <a:r>
              <a:rPr lang="it-IT" dirty="0" smtClean="0">
                <a:solidFill>
                  <a:schemeClr val="bg1"/>
                </a:solidFill>
                <a:latin typeface="+mj-lt"/>
              </a:rPr>
              <a:t>Questione sottesa: il divieto di abuso di dipendenza economica di cui all’</a:t>
            </a:r>
            <a:r>
              <a:rPr lang="it-IT" dirty="0">
                <a:solidFill>
                  <a:schemeClr val="bg1"/>
                </a:solidFill>
                <a:latin typeface="+mj-lt"/>
              </a:rPr>
              <a:t> art. 9 della legge n. 192 del </a:t>
            </a:r>
            <a:r>
              <a:rPr lang="it-IT" dirty="0" smtClean="0">
                <a:solidFill>
                  <a:schemeClr val="bg1"/>
                </a:solidFill>
                <a:latin typeface="+mj-lt"/>
              </a:rPr>
              <a:t>1998 configura </a:t>
            </a:r>
            <a:r>
              <a:rPr lang="it-IT" dirty="0">
                <a:solidFill>
                  <a:schemeClr val="bg1"/>
                </a:solidFill>
                <a:latin typeface="+mj-lt"/>
              </a:rPr>
              <a:t>una fattispecie di applicazione generale, che può prescindere dall'esistenza di uno specifico rapporto di </a:t>
            </a:r>
            <a:r>
              <a:rPr lang="it-IT" dirty="0" smtClean="0">
                <a:solidFill>
                  <a:schemeClr val="bg1"/>
                </a:solidFill>
                <a:latin typeface="+mj-lt"/>
              </a:rPr>
              <a:t>subfornitura?</a:t>
            </a:r>
            <a:endParaRPr lang="it-IT" dirty="0">
              <a:solidFill>
                <a:schemeClr val="bg1"/>
              </a:solidFill>
              <a:latin typeface="+mj-lt"/>
            </a:endParaRPr>
          </a:p>
        </p:txBody>
      </p:sp>
    </p:spTree>
    <p:extLst>
      <p:ext uri="{BB962C8B-B14F-4D97-AF65-F5344CB8AC3E}">
        <p14:creationId xmlns:p14="http://schemas.microsoft.com/office/powerpoint/2010/main" val="26640249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37248" y="443365"/>
            <a:ext cx="8534400" cy="1507067"/>
          </a:xfrm>
        </p:spPr>
        <p:txBody>
          <a:bodyPr>
            <a:normAutofit/>
          </a:bodyPr>
          <a:lstStyle/>
          <a:p>
            <a:r>
              <a:rPr lang="it-IT" dirty="0" smtClean="0"/>
              <a:t>La soluzione della Cassazione</a:t>
            </a:r>
            <a:endParaRPr lang="it-IT" dirty="0"/>
          </a:p>
        </p:txBody>
      </p:sp>
      <p:sp>
        <p:nvSpPr>
          <p:cNvPr id="3" name="Segnaposto contenuto 2"/>
          <p:cNvSpPr>
            <a:spLocks noGrp="1"/>
          </p:cNvSpPr>
          <p:nvPr>
            <p:ph idx="1"/>
          </p:nvPr>
        </p:nvSpPr>
        <p:spPr>
          <a:xfrm>
            <a:off x="1637248" y="2379132"/>
            <a:ext cx="8534400" cy="3615267"/>
          </a:xfrm>
        </p:spPr>
        <p:txBody>
          <a:bodyPr>
            <a:normAutofit/>
          </a:bodyPr>
          <a:lstStyle/>
          <a:p>
            <a:pPr marL="0" indent="0" algn="just">
              <a:buNone/>
            </a:pPr>
            <a:r>
              <a:rPr lang="it-IT" dirty="0">
                <a:solidFill>
                  <a:schemeClr val="bg1"/>
                </a:solidFill>
                <a:latin typeface="+mj-lt"/>
              </a:rPr>
              <a:t>L'</a:t>
            </a:r>
            <a:r>
              <a:rPr lang="it-IT" b="1" dirty="0">
                <a:solidFill>
                  <a:schemeClr val="bg1"/>
                </a:solidFill>
                <a:latin typeface="+mj-lt"/>
              </a:rPr>
              <a:t>abuso di dipendenza economica</a:t>
            </a:r>
            <a:r>
              <a:rPr lang="it-IT" dirty="0">
                <a:solidFill>
                  <a:schemeClr val="bg1"/>
                </a:solidFill>
                <a:latin typeface="+mj-lt"/>
              </a:rPr>
              <a:t> di cui all'art. 9 della legge n. 192 del 1998 configura una </a:t>
            </a:r>
            <a:r>
              <a:rPr lang="it-IT" b="1" dirty="0">
                <a:solidFill>
                  <a:schemeClr val="bg1"/>
                </a:solidFill>
                <a:latin typeface="+mj-lt"/>
              </a:rPr>
              <a:t>fattispecie di applicazione generale</a:t>
            </a:r>
            <a:r>
              <a:rPr lang="it-IT" dirty="0">
                <a:solidFill>
                  <a:schemeClr val="bg1"/>
                </a:solidFill>
                <a:latin typeface="+mj-lt"/>
              </a:rPr>
              <a:t>, che </a:t>
            </a:r>
            <a:r>
              <a:rPr lang="it-IT" b="1" dirty="0">
                <a:solidFill>
                  <a:schemeClr val="bg1"/>
                </a:solidFill>
                <a:latin typeface="+mj-lt"/>
              </a:rPr>
              <a:t>può prescindere dall'esistenza di uno specifico rapporto di subfornitura</a:t>
            </a:r>
            <a:r>
              <a:rPr lang="it-IT" dirty="0">
                <a:solidFill>
                  <a:schemeClr val="bg1"/>
                </a:solidFill>
                <a:latin typeface="+mj-lt"/>
              </a:rPr>
              <a:t>, la quale presuppone, in primo luogo, la situazione di dipendenza economica di un'impresa cliente nei confronti di una sua fornitrice, in secondo luogo, l'abuso che di tale situazione venga fatto, determinandosi un significativo squilibrio di diritti e di obblighi, considerato anzitutto il dato letterale della norma, ove si parla di imprese clienti o tornitrici, con uso del termine cliente che non è presente altrove nel testo della L. n. 192 del 1998</a:t>
            </a:r>
            <a:r>
              <a:rPr lang="it-IT" dirty="0" smtClean="0">
                <a:solidFill>
                  <a:schemeClr val="bg1"/>
                </a:solidFill>
                <a:latin typeface="+mj-lt"/>
              </a:rPr>
              <a:t>.</a:t>
            </a:r>
          </a:p>
        </p:txBody>
      </p:sp>
    </p:spTree>
    <p:extLst>
      <p:ext uri="{BB962C8B-B14F-4D97-AF65-F5344CB8AC3E}">
        <p14:creationId xmlns:p14="http://schemas.microsoft.com/office/powerpoint/2010/main" val="146458023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862369" y="592428"/>
            <a:ext cx="10058400" cy="1600200"/>
          </a:xfrm>
        </p:spPr>
        <p:txBody>
          <a:bodyPr>
            <a:normAutofit/>
          </a:bodyPr>
          <a:lstStyle/>
          <a:p>
            <a:pPr algn="ctr"/>
            <a:r>
              <a:rPr lang="it-IT" dirty="0" smtClean="0"/>
              <a:t>Argomenti addotti dalla Cassazione a sostegno della propria decisione</a:t>
            </a:r>
            <a:endParaRPr lang="it-IT" dirty="0"/>
          </a:p>
        </p:txBody>
      </p:sp>
      <p:sp>
        <p:nvSpPr>
          <p:cNvPr id="3" name="Segnaposto contenuto 2"/>
          <p:cNvSpPr>
            <a:spLocks noGrp="1"/>
          </p:cNvSpPr>
          <p:nvPr>
            <p:ph idx="1"/>
          </p:nvPr>
        </p:nvSpPr>
        <p:spPr>
          <a:xfrm>
            <a:off x="1624369" y="2452292"/>
            <a:ext cx="8534400" cy="3615267"/>
          </a:xfrm>
        </p:spPr>
        <p:txBody>
          <a:bodyPr>
            <a:normAutofit/>
          </a:bodyPr>
          <a:lstStyle/>
          <a:p>
            <a:r>
              <a:rPr lang="it-IT" sz="2400" dirty="0" smtClean="0">
                <a:solidFill>
                  <a:schemeClr val="bg1"/>
                </a:solidFill>
                <a:latin typeface="+mj-lt"/>
              </a:rPr>
              <a:t>Dato </a:t>
            </a:r>
            <a:r>
              <a:rPr lang="it-IT" sz="2400" dirty="0">
                <a:solidFill>
                  <a:schemeClr val="bg1"/>
                </a:solidFill>
                <a:latin typeface="+mj-lt"/>
              </a:rPr>
              <a:t>letterale della </a:t>
            </a:r>
            <a:r>
              <a:rPr lang="it-IT" sz="2400" dirty="0" smtClean="0">
                <a:solidFill>
                  <a:schemeClr val="bg1"/>
                </a:solidFill>
                <a:latin typeface="+mj-lt"/>
              </a:rPr>
              <a:t>norma: l’art. 9 l. subfornitura parla di «imprese clienti» </a:t>
            </a:r>
            <a:r>
              <a:rPr lang="it-IT" sz="2400" dirty="0">
                <a:solidFill>
                  <a:schemeClr val="bg1"/>
                </a:solidFill>
                <a:latin typeface="+mj-lt"/>
              </a:rPr>
              <a:t>o </a:t>
            </a:r>
            <a:r>
              <a:rPr lang="it-IT" sz="2400" dirty="0" smtClean="0">
                <a:solidFill>
                  <a:schemeClr val="bg1"/>
                </a:solidFill>
                <a:latin typeface="+mj-lt"/>
              </a:rPr>
              <a:t>«fornitrici». Il termine «cliente» non </a:t>
            </a:r>
            <a:r>
              <a:rPr lang="it-IT" sz="2400" dirty="0">
                <a:solidFill>
                  <a:schemeClr val="bg1"/>
                </a:solidFill>
                <a:latin typeface="+mj-lt"/>
              </a:rPr>
              <a:t>è presente altrove nel testo </a:t>
            </a:r>
            <a:r>
              <a:rPr lang="it-IT" sz="2400" dirty="0" smtClean="0">
                <a:solidFill>
                  <a:schemeClr val="bg1"/>
                </a:solidFill>
                <a:latin typeface="+mj-lt"/>
              </a:rPr>
              <a:t>della l. subfornitura </a:t>
            </a:r>
            <a:r>
              <a:rPr lang="it-IT" sz="2400" dirty="0" smtClean="0">
                <a:solidFill>
                  <a:schemeClr val="bg1"/>
                </a:solidFill>
                <a:latin typeface="+mj-lt"/>
                <a:sym typeface="Wingdings" panose="05000000000000000000" pitchFamily="2" charset="2"/>
              </a:rPr>
              <a:t> la Cassazione sembra voler dire che se il legislatore avesse voluto riferirsi solo al contratto di subfornitura avrebbe parlato di impresa «committente». Parlando di impresa «cliente» il legislatore avrebbe invece inteso riferirsi a qualsiasi contratto.</a:t>
            </a:r>
            <a:endParaRPr lang="it-IT" sz="2400" dirty="0">
              <a:solidFill>
                <a:schemeClr val="bg1"/>
              </a:solidFill>
              <a:latin typeface="+mj-lt"/>
            </a:endParaRPr>
          </a:p>
        </p:txBody>
      </p:sp>
    </p:spTree>
    <p:extLst>
      <p:ext uri="{BB962C8B-B14F-4D97-AF65-F5344CB8AC3E}">
        <p14:creationId xmlns:p14="http://schemas.microsoft.com/office/powerpoint/2010/main" val="2391345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920584" y="971398"/>
            <a:ext cx="8534400" cy="1507067"/>
          </a:xfrm>
        </p:spPr>
        <p:txBody>
          <a:bodyPr>
            <a:noAutofit/>
          </a:bodyPr>
          <a:lstStyle/>
          <a:p>
            <a:pPr algn="ctr"/>
            <a:r>
              <a:rPr lang="it-IT" sz="2800" dirty="0" smtClean="0"/>
              <a:t>Caso 3: </a:t>
            </a:r>
            <a:r>
              <a:rPr lang="it-IT" sz="2800" dirty="0" err="1" smtClean="0"/>
              <a:t>Trib</a:t>
            </a:r>
            <a:r>
              <a:rPr lang="it-IT" sz="2800" dirty="0" smtClean="0"/>
              <a:t>. Bergamo 4 gennaio 2017 – ordinanza (le difficoltà connesse al riconoscimento della dipendenza economica e le soluzioni elaborate dalla giurisprudenza per aggirare l’ostacolo</a:t>
            </a:r>
            <a:endParaRPr lang="it-IT" sz="2800" dirty="0"/>
          </a:p>
        </p:txBody>
      </p:sp>
      <p:sp>
        <p:nvSpPr>
          <p:cNvPr id="3" name="Segnaposto contenuto 2"/>
          <p:cNvSpPr>
            <a:spLocks noGrp="1"/>
          </p:cNvSpPr>
          <p:nvPr>
            <p:ph idx="1"/>
          </p:nvPr>
        </p:nvSpPr>
        <p:spPr>
          <a:xfrm>
            <a:off x="1920584" y="2965360"/>
            <a:ext cx="8534400" cy="3615267"/>
          </a:xfrm>
        </p:spPr>
        <p:txBody>
          <a:bodyPr>
            <a:normAutofit/>
          </a:bodyPr>
          <a:lstStyle/>
          <a:p>
            <a:r>
              <a:rPr lang="it-IT" dirty="0" smtClean="0">
                <a:solidFill>
                  <a:schemeClr val="bg1"/>
                </a:solidFill>
                <a:latin typeface="+mj-lt"/>
              </a:rPr>
              <a:t>Contratto di concessione di vendita tra una impresa produttrice di trattori e una società concessionaria</a:t>
            </a:r>
          </a:p>
          <a:p>
            <a:r>
              <a:rPr lang="it-IT" dirty="0" smtClean="0">
                <a:solidFill>
                  <a:schemeClr val="bg1"/>
                </a:solidFill>
                <a:latin typeface="+mj-lt"/>
              </a:rPr>
              <a:t>Recesso </a:t>
            </a:r>
            <a:r>
              <a:rPr lang="it-IT" dirty="0">
                <a:solidFill>
                  <a:schemeClr val="bg1"/>
                </a:solidFill>
                <a:latin typeface="+mj-lt"/>
              </a:rPr>
              <a:t>della casa madre, preceduto, conformemente alle previsioni contrattuali, da un avviso di tre mesi. </a:t>
            </a:r>
            <a:endParaRPr lang="it-IT" dirty="0" smtClean="0">
              <a:solidFill>
                <a:schemeClr val="bg1"/>
              </a:solidFill>
              <a:latin typeface="+mj-lt"/>
            </a:endParaRPr>
          </a:p>
          <a:p>
            <a:r>
              <a:rPr lang="it-IT" dirty="0" smtClean="0">
                <a:solidFill>
                  <a:schemeClr val="bg1"/>
                </a:solidFill>
                <a:latin typeface="+mj-lt"/>
              </a:rPr>
              <a:t>La concessionaria lamenta un abuso </a:t>
            </a:r>
            <a:r>
              <a:rPr lang="it-IT" dirty="0">
                <a:solidFill>
                  <a:schemeClr val="bg1"/>
                </a:solidFill>
                <a:latin typeface="+mj-lt"/>
              </a:rPr>
              <a:t>di dipendenza </a:t>
            </a:r>
            <a:r>
              <a:rPr lang="it-IT" dirty="0" smtClean="0">
                <a:solidFill>
                  <a:schemeClr val="bg1"/>
                </a:solidFill>
                <a:latin typeface="+mj-lt"/>
              </a:rPr>
              <a:t>economica e chiede l’applicazione dell’art</a:t>
            </a:r>
            <a:r>
              <a:rPr lang="it-IT" dirty="0">
                <a:solidFill>
                  <a:schemeClr val="bg1"/>
                </a:solidFill>
                <a:latin typeface="+mj-lt"/>
              </a:rPr>
              <a:t>. 9 l. 18 giugno 1998, n. </a:t>
            </a:r>
            <a:r>
              <a:rPr lang="it-IT" dirty="0" smtClean="0">
                <a:solidFill>
                  <a:schemeClr val="bg1"/>
                </a:solidFill>
                <a:latin typeface="+mj-lt"/>
              </a:rPr>
              <a:t>192</a:t>
            </a:r>
          </a:p>
          <a:p>
            <a:r>
              <a:rPr lang="it-IT" dirty="0" smtClean="0">
                <a:solidFill>
                  <a:schemeClr val="bg1"/>
                </a:solidFill>
                <a:latin typeface="+mj-lt"/>
              </a:rPr>
              <a:t>La concessionaria lamenta, inoltre, l’imposizione</a:t>
            </a:r>
            <a:r>
              <a:rPr lang="it-IT" dirty="0">
                <a:solidFill>
                  <a:schemeClr val="bg1"/>
                </a:solidFill>
                <a:latin typeface="+mj-lt"/>
              </a:rPr>
              <a:t>, ad opera della controparte, di una serie di clausole vessatorie. </a:t>
            </a:r>
          </a:p>
          <a:p>
            <a:pPr marL="0" indent="0">
              <a:buNone/>
            </a:pPr>
            <a:endParaRPr lang="it-IT" dirty="0">
              <a:solidFill>
                <a:schemeClr val="bg1"/>
              </a:solidFill>
              <a:latin typeface="+mj-lt"/>
            </a:endParaRPr>
          </a:p>
        </p:txBody>
      </p:sp>
    </p:spTree>
    <p:extLst>
      <p:ext uri="{BB962C8B-B14F-4D97-AF65-F5344CB8AC3E}">
        <p14:creationId xmlns:p14="http://schemas.microsoft.com/office/powerpoint/2010/main" val="3312387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36494" y="0"/>
            <a:ext cx="8534400" cy="1507067"/>
          </a:xfrm>
        </p:spPr>
        <p:txBody>
          <a:bodyPr/>
          <a:lstStyle/>
          <a:p>
            <a:pPr algn="ctr"/>
            <a:r>
              <a:rPr lang="it-IT" dirty="0" smtClean="0"/>
              <a:t>La decisione: l’art. 9 è applicabile in astratto ma non in concreto</a:t>
            </a:r>
            <a:endParaRPr lang="it-IT" dirty="0"/>
          </a:p>
        </p:txBody>
      </p:sp>
      <p:sp>
        <p:nvSpPr>
          <p:cNvPr id="3" name="Segnaposto contenuto 2"/>
          <p:cNvSpPr>
            <a:spLocks noGrp="1"/>
          </p:cNvSpPr>
          <p:nvPr>
            <p:ph idx="1"/>
          </p:nvPr>
        </p:nvSpPr>
        <p:spPr>
          <a:xfrm>
            <a:off x="1157668" y="1368380"/>
            <a:ext cx="10058400" cy="4800600"/>
          </a:xfrm>
        </p:spPr>
        <p:txBody>
          <a:bodyPr>
            <a:noAutofit/>
          </a:bodyPr>
          <a:lstStyle/>
          <a:p>
            <a:r>
              <a:rPr lang="it-IT" sz="1600" dirty="0">
                <a:solidFill>
                  <a:schemeClr val="bg1"/>
                </a:solidFill>
                <a:latin typeface="+mj-lt"/>
              </a:rPr>
              <a:t>Accertata la propria competenza , il Tribunale si è dapprima soffermato sulla portata del citato art. 9 , riferendolo a tutti i rapporti contrattuali tra imprese . Ha focalizzato, poi, la dipendenza economica , analizzando il criterio dell’impossibilità di reperire alternative . </a:t>
            </a:r>
            <a:r>
              <a:rPr lang="it-IT" sz="1600" b="1" dirty="0">
                <a:solidFill>
                  <a:schemeClr val="bg1"/>
                </a:solidFill>
                <a:latin typeface="+mj-lt"/>
              </a:rPr>
              <a:t>Esaminando la fattispecie concreta, il giudice non ha riscontrato una situazione </a:t>
            </a:r>
            <a:r>
              <a:rPr lang="it-IT" sz="1600" b="1" dirty="0" smtClean="0">
                <a:solidFill>
                  <a:schemeClr val="bg1"/>
                </a:solidFill>
                <a:latin typeface="+mj-lt"/>
              </a:rPr>
              <a:t>siffatta.</a:t>
            </a:r>
          </a:p>
          <a:p>
            <a:r>
              <a:rPr lang="it-IT" sz="1600" dirty="0">
                <a:solidFill>
                  <a:schemeClr val="bg1"/>
                </a:solidFill>
                <a:latin typeface="+mj-lt"/>
              </a:rPr>
              <a:t>Il giudice ha ritenuto di dover escludere, nel caso di specie, la dipendenza economica, in </a:t>
            </a:r>
            <a:r>
              <a:rPr lang="it-IT" sz="1600" dirty="0" smtClean="0">
                <a:solidFill>
                  <a:schemeClr val="bg1"/>
                </a:solidFill>
                <a:latin typeface="+mj-lt"/>
              </a:rPr>
              <a:t>virtù </a:t>
            </a:r>
            <a:r>
              <a:rPr lang="it-IT" sz="1600" dirty="0">
                <a:solidFill>
                  <a:schemeClr val="bg1"/>
                </a:solidFill>
                <a:latin typeface="+mj-lt"/>
              </a:rPr>
              <a:t>di due rilievi: </a:t>
            </a:r>
            <a:endParaRPr lang="it-IT" sz="1600" dirty="0" smtClean="0">
              <a:solidFill>
                <a:schemeClr val="bg1"/>
              </a:solidFill>
              <a:latin typeface="+mj-lt"/>
            </a:endParaRPr>
          </a:p>
          <a:p>
            <a:pPr lvl="1"/>
            <a:r>
              <a:rPr lang="it-IT" sz="1600" b="1" dirty="0" smtClean="0">
                <a:solidFill>
                  <a:schemeClr val="bg1"/>
                </a:solidFill>
                <a:latin typeface="+mj-lt"/>
              </a:rPr>
              <a:t>l’assenza </a:t>
            </a:r>
            <a:r>
              <a:rPr lang="it-IT" sz="1600" b="1" dirty="0">
                <a:solidFill>
                  <a:schemeClr val="bg1"/>
                </a:solidFill>
                <a:latin typeface="+mj-lt"/>
              </a:rPr>
              <a:t>di investimenti specifici</a:t>
            </a:r>
            <a:r>
              <a:rPr lang="it-IT" sz="1600" dirty="0">
                <a:solidFill>
                  <a:schemeClr val="bg1"/>
                </a:solidFill>
                <a:latin typeface="+mj-lt"/>
              </a:rPr>
              <a:t>; </a:t>
            </a:r>
            <a:endParaRPr lang="it-IT" sz="1600" dirty="0" smtClean="0">
              <a:solidFill>
                <a:schemeClr val="bg1"/>
              </a:solidFill>
              <a:latin typeface="+mj-lt"/>
            </a:endParaRPr>
          </a:p>
          <a:p>
            <a:pPr lvl="1"/>
            <a:r>
              <a:rPr lang="it-IT" sz="1600" b="1" u="sng" dirty="0" smtClean="0">
                <a:solidFill>
                  <a:schemeClr val="bg1"/>
                </a:solidFill>
                <a:latin typeface="+mj-lt"/>
              </a:rPr>
              <a:t>l’omessa </a:t>
            </a:r>
            <a:r>
              <a:rPr lang="it-IT" sz="1600" b="1" u="sng" dirty="0">
                <a:solidFill>
                  <a:schemeClr val="bg1"/>
                </a:solidFill>
                <a:latin typeface="+mj-lt"/>
              </a:rPr>
              <a:t>prova in ordine all’impossibilità di reperire alternative soddisfacenti sul mercato</a:t>
            </a:r>
            <a:r>
              <a:rPr lang="it-IT" sz="1600" b="1" u="sng" dirty="0" smtClean="0">
                <a:solidFill>
                  <a:schemeClr val="bg1"/>
                </a:solidFill>
                <a:latin typeface="+mj-lt"/>
              </a:rPr>
              <a:t>. </a:t>
            </a:r>
            <a:r>
              <a:rPr lang="it-IT" sz="1600" b="1" u="sng" dirty="0" smtClean="0">
                <a:solidFill>
                  <a:schemeClr val="bg1"/>
                </a:solidFill>
                <a:latin typeface="+mj-lt"/>
                <a:sym typeface="Wingdings" panose="05000000000000000000" pitchFamily="2" charset="2"/>
              </a:rPr>
              <a:t> [principale ostacolo all’applicazione della norma]</a:t>
            </a:r>
            <a:r>
              <a:rPr lang="it-IT" sz="1600" dirty="0" smtClean="0">
                <a:solidFill>
                  <a:schemeClr val="bg1"/>
                </a:solidFill>
                <a:latin typeface="+mj-lt"/>
              </a:rPr>
              <a:t> </a:t>
            </a:r>
          </a:p>
          <a:p>
            <a:r>
              <a:rPr lang="it-IT" sz="1600" dirty="0" smtClean="0">
                <a:solidFill>
                  <a:schemeClr val="bg1"/>
                </a:solidFill>
                <a:latin typeface="+mj-lt"/>
              </a:rPr>
              <a:t>Quanto </a:t>
            </a:r>
            <a:r>
              <a:rPr lang="it-IT" sz="1600" dirty="0">
                <a:solidFill>
                  <a:schemeClr val="bg1"/>
                </a:solidFill>
                <a:latin typeface="+mj-lt"/>
              </a:rPr>
              <a:t>agli investimenti, la concessionaria si era limitata a concludere un contratto di locazione. Tale investimento difettava, oltretutto, del requisito della specificità: nella nuova sede la società commercializzava non soltanto trattori provenienti dall’impresa recedente, ma anche escavatori riferibili ad altre aziende. L’unico investimento specifico che avrebbe dovuto essere fatto, in esecuzione del contratto, consisteva nell’allestimento di un’officina interna; la quale non era stata, però, mai realizzata. Rispetto all’impossibilità di reperire alternative, ad avviso del Tribunale, i</a:t>
            </a:r>
            <a:r>
              <a:rPr lang="it-IT" sz="1600" b="1" dirty="0">
                <a:solidFill>
                  <a:schemeClr val="bg1"/>
                </a:solidFill>
                <a:latin typeface="+mj-lt"/>
              </a:rPr>
              <a:t>l concessionario avrebbe dovuto provare di aver tentato d’intraprendere, senza successo, una trattativa con un’altra impresa; la quale si poneva agli stessi livelli di mercato della recedente e si trovava ad operare, proprio in quel periodo, sul medesimo territorio</a:t>
            </a:r>
            <a:r>
              <a:rPr lang="it-IT" sz="1600" dirty="0">
                <a:solidFill>
                  <a:schemeClr val="bg1"/>
                </a:solidFill>
                <a:latin typeface="+mj-lt"/>
              </a:rPr>
              <a:t>.</a:t>
            </a:r>
          </a:p>
          <a:p>
            <a:endParaRPr lang="it-IT" sz="1050" dirty="0" smtClean="0">
              <a:solidFill>
                <a:schemeClr val="bg1"/>
              </a:solidFill>
              <a:latin typeface="+mj-lt"/>
            </a:endParaRPr>
          </a:p>
          <a:p>
            <a:endParaRPr lang="it-IT" sz="1050" dirty="0">
              <a:solidFill>
                <a:schemeClr val="bg1"/>
              </a:solidFill>
              <a:latin typeface="+mj-lt"/>
            </a:endParaRPr>
          </a:p>
        </p:txBody>
      </p:sp>
    </p:spTree>
    <p:extLst>
      <p:ext uri="{BB962C8B-B14F-4D97-AF65-F5344CB8AC3E}">
        <p14:creationId xmlns:p14="http://schemas.microsoft.com/office/powerpoint/2010/main" val="319209799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t>La domanda viene accolta nonostante la mancata applicazione dell’art. 9 l. subfornitura</a:t>
            </a:r>
            <a:endParaRPr lang="it-IT" dirty="0"/>
          </a:p>
        </p:txBody>
      </p:sp>
      <p:sp>
        <p:nvSpPr>
          <p:cNvPr id="3" name="Segnaposto contenuto 2"/>
          <p:cNvSpPr>
            <a:spLocks noGrp="1"/>
          </p:cNvSpPr>
          <p:nvPr>
            <p:ph idx="1"/>
          </p:nvPr>
        </p:nvSpPr>
        <p:spPr>
          <a:xfrm>
            <a:off x="684211" y="685801"/>
            <a:ext cx="11009805" cy="3499834"/>
          </a:xfrm>
        </p:spPr>
        <p:txBody>
          <a:bodyPr>
            <a:noAutofit/>
          </a:bodyPr>
          <a:lstStyle/>
          <a:p>
            <a:r>
              <a:rPr lang="it-IT" sz="1600" dirty="0">
                <a:solidFill>
                  <a:schemeClr val="bg1"/>
                </a:solidFill>
              </a:rPr>
              <a:t>Ciononostante, il Tribunale ha accolto il ricorso presentato in via cautelare, seguendo il seguente ragionamento:</a:t>
            </a:r>
          </a:p>
          <a:p>
            <a:pPr lvl="1"/>
            <a:r>
              <a:rPr lang="it-IT" sz="1600" dirty="0">
                <a:solidFill>
                  <a:schemeClr val="bg1"/>
                </a:solidFill>
              </a:rPr>
              <a:t>In presenza di un </a:t>
            </a:r>
            <a:r>
              <a:rPr lang="it-IT" sz="1600" b="1" dirty="0">
                <a:solidFill>
                  <a:schemeClr val="bg1"/>
                </a:solidFill>
              </a:rPr>
              <a:t>partner forte</a:t>
            </a:r>
            <a:r>
              <a:rPr lang="it-IT" sz="1600" dirty="0">
                <a:solidFill>
                  <a:schemeClr val="bg1"/>
                </a:solidFill>
              </a:rPr>
              <a:t>, il comportamento della casa madre assume rilievo «alla luce della </a:t>
            </a:r>
            <a:r>
              <a:rPr lang="it-IT" sz="1600" b="1" dirty="0">
                <a:solidFill>
                  <a:schemeClr val="bg1"/>
                </a:solidFill>
              </a:rPr>
              <a:t>teorica della buona fede e dell’abuso del diritto in generale</a:t>
            </a:r>
            <a:r>
              <a:rPr lang="it-IT" sz="1600" dirty="0">
                <a:solidFill>
                  <a:schemeClr val="bg1"/>
                </a:solidFill>
              </a:rPr>
              <a:t>»</a:t>
            </a:r>
          </a:p>
          <a:p>
            <a:pPr lvl="1"/>
            <a:r>
              <a:rPr lang="it-IT" sz="1600" dirty="0">
                <a:solidFill>
                  <a:schemeClr val="bg1"/>
                </a:solidFill>
              </a:rPr>
              <a:t>La giurisprudenza di legittimità afferma la possibilità di un </a:t>
            </a:r>
            <a:r>
              <a:rPr lang="it-IT" sz="1600" b="1" dirty="0">
                <a:solidFill>
                  <a:schemeClr val="bg1"/>
                </a:solidFill>
              </a:rPr>
              <a:t>sindacato giudiziario dell’atto di autonomia privata</a:t>
            </a:r>
            <a:r>
              <a:rPr lang="it-IT" sz="1600" dirty="0">
                <a:solidFill>
                  <a:schemeClr val="bg1"/>
                </a:solidFill>
              </a:rPr>
              <a:t>, nell’ottica di pervenire a un bilanciamento o equilibrio dei contrapposti interessi</a:t>
            </a:r>
          </a:p>
          <a:p>
            <a:pPr lvl="1"/>
            <a:r>
              <a:rPr lang="it-IT" sz="1600" dirty="0">
                <a:solidFill>
                  <a:schemeClr val="bg1"/>
                </a:solidFill>
              </a:rPr>
              <a:t>Con peculiare riferimento all’ipotesi del recesso, si evidenzia la necessità di una </a:t>
            </a:r>
            <a:r>
              <a:rPr lang="it-IT" sz="1600" b="1" dirty="0">
                <a:solidFill>
                  <a:schemeClr val="bg1"/>
                </a:solidFill>
              </a:rPr>
              <a:t>“procedimentalizzazione” dell’atto</a:t>
            </a:r>
            <a:r>
              <a:rPr lang="it-IT" sz="1600" dirty="0">
                <a:solidFill>
                  <a:schemeClr val="bg1"/>
                </a:solidFill>
              </a:rPr>
              <a:t>, che si sostanzia nella previsione di trattative, nel riconoscimento di indennità, </a:t>
            </a:r>
            <a:r>
              <a:rPr lang="it-IT" sz="1600" dirty="0" err="1">
                <a:solidFill>
                  <a:schemeClr val="bg1"/>
                </a:solidFill>
              </a:rPr>
              <a:t>etc</a:t>
            </a:r>
            <a:endParaRPr lang="it-IT" sz="1600" dirty="0">
              <a:solidFill>
                <a:schemeClr val="bg1"/>
              </a:solidFill>
            </a:endParaRPr>
          </a:p>
          <a:p>
            <a:pPr lvl="1"/>
            <a:r>
              <a:rPr lang="it-IT" sz="1600" dirty="0">
                <a:solidFill>
                  <a:schemeClr val="bg1"/>
                </a:solidFill>
              </a:rPr>
              <a:t>Non è in discussione la libertà del concedente di svincolarsi dal contratto, per ridisegnare la propria rete di vendita, optando per un altro concessionario, ma si tratta anche di garantire la controparte, consentendole a sua volta di riorganizzarsi, entro un congruo periodo di tempo.</a:t>
            </a:r>
          </a:p>
          <a:p>
            <a:pPr lvl="1"/>
            <a:r>
              <a:rPr lang="it-IT" sz="1600" dirty="0">
                <a:solidFill>
                  <a:schemeClr val="bg1"/>
                </a:solidFill>
              </a:rPr>
              <a:t>Da questo punto di vista il recesso intimato entro il termine di soli tre mesi, pur in conformità alle previsioni contrattuali e a fronte di un rapporto di lunga durata, presenta sicuramente dei profili di “abusività”. </a:t>
            </a:r>
          </a:p>
          <a:p>
            <a:pPr lvl="1"/>
            <a:r>
              <a:rPr lang="it-IT" sz="1600" b="1" dirty="0">
                <a:solidFill>
                  <a:schemeClr val="bg1"/>
                </a:solidFill>
              </a:rPr>
              <a:t>Equo e pertinente alla fattispecie concreta pare piuttosto il termine di un anno a far tempo dalla comunicazione del recesso</a:t>
            </a:r>
            <a:r>
              <a:rPr lang="it-IT" sz="1600" dirty="0">
                <a:solidFill>
                  <a:schemeClr val="bg1"/>
                </a:solidFill>
              </a:rPr>
              <a:t>.</a:t>
            </a:r>
            <a:endParaRPr lang="it-IT" sz="1600" dirty="0"/>
          </a:p>
        </p:txBody>
      </p:sp>
    </p:spTree>
    <p:extLst>
      <p:ext uri="{BB962C8B-B14F-4D97-AF65-F5344CB8AC3E}">
        <p14:creationId xmlns:p14="http://schemas.microsoft.com/office/powerpoint/2010/main" val="126682778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456944" y="218940"/>
            <a:ext cx="8534400" cy="1507067"/>
          </a:xfrm>
        </p:spPr>
        <p:txBody>
          <a:bodyPr/>
          <a:lstStyle/>
          <a:p>
            <a:pPr algn="ctr"/>
            <a:r>
              <a:rPr lang="it-IT" dirty="0" smtClean="0"/>
              <a:t>Considerazioni sulla motivazione della sentenza</a:t>
            </a:r>
            <a:endParaRPr lang="it-IT" dirty="0"/>
          </a:p>
        </p:txBody>
      </p:sp>
      <p:sp>
        <p:nvSpPr>
          <p:cNvPr id="3" name="Segnaposto contenuto 2"/>
          <p:cNvSpPr>
            <a:spLocks noGrp="1"/>
          </p:cNvSpPr>
          <p:nvPr>
            <p:ph idx="1"/>
          </p:nvPr>
        </p:nvSpPr>
        <p:spPr>
          <a:xfrm>
            <a:off x="1456944" y="2231264"/>
            <a:ext cx="8534400" cy="3615267"/>
          </a:xfrm>
        </p:spPr>
        <p:txBody>
          <a:bodyPr>
            <a:noAutofit/>
          </a:bodyPr>
          <a:lstStyle/>
          <a:p>
            <a:r>
              <a:rPr lang="it-IT" sz="1600" dirty="0" smtClean="0">
                <a:solidFill>
                  <a:schemeClr val="bg1"/>
                </a:solidFill>
                <a:latin typeface="+mj-lt"/>
              </a:rPr>
              <a:t>Il ragionamento seguito dal decidente potrebbe destare qualche perplessità:</a:t>
            </a:r>
          </a:p>
          <a:p>
            <a:r>
              <a:rPr lang="it-IT" sz="1600" dirty="0" smtClean="0">
                <a:solidFill>
                  <a:schemeClr val="bg1"/>
                </a:solidFill>
                <a:latin typeface="+mj-lt"/>
              </a:rPr>
              <a:t>Non viene esplicitato il fondamento del sindacato del giudice sull’atto di autonomia</a:t>
            </a:r>
          </a:p>
          <a:p>
            <a:r>
              <a:rPr lang="it-IT" sz="1600" dirty="0" smtClean="0">
                <a:solidFill>
                  <a:schemeClr val="bg1"/>
                </a:solidFill>
                <a:latin typeface="+mj-lt"/>
              </a:rPr>
              <a:t>Non viene giustificata l’affermazione relativa alla procedimentalizzazione del recesso </a:t>
            </a:r>
            <a:r>
              <a:rPr lang="it-IT" sz="1600" dirty="0" smtClean="0">
                <a:solidFill>
                  <a:schemeClr val="bg1"/>
                </a:solidFill>
                <a:latin typeface="+mj-lt"/>
                <a:sym typeface="Wingdings" panose="05000000000000000000" pitchFamily="2" charset="2"/>
              </a:rPr>
              <a:t> probabilmente, il giudice si è implicitamente richiamato alla funzione integrativa della buona fede</a:t>
            </a:r>
          </a:p>
          <a:p>
            <a:r>
              <a:rPr lang="it-IT" sz="1600" dirty="0" smtClean="0">
                <a:solidFill>
                  <a:schemeClr val="bg1"/>
                </a:solidFill>
                <a:latin typeface="+mj-lt"/>
                <a:sym typeface="Wingdings" panose="05000000000000000000" pitchFamily="2" charset="2"/>
              </a:rPr>
              <a:t>Il passaggio dall’ultima premessa alla conclusione non è scontato, anzi, sembra esserci un salto nel ragionamento del giudice, perché una cosa è dire che il recesso deve essere in concreto esercitato in modo da non ledere l’interesse della controparte, altra cosa è sindacare le modalità di recesso (preavviso di tre mesi) pattuite dalle parti. In definitiva, il giudice sembra confondere l’esercizio abusivo del diritto di recesso con </a:t>
            </a:r>
            <a:r>
              <a:rPr lang="it-IT" sz="1600" b="1" dirty="0" smtClean="0">
                <a:solidFill>
                  <a:schemeClr val="bg1"/>
                </a:solidFill>
                <a:latin typeface="+mj-lt"/>
                <a:sym typeface="Wingdings" panose="05000000000000000000" pitchFamily="2" charset="2"/>
              </a:rPr>
              <a:t>l’abuso di potere contrattuale</a:t>
            </a:r>
            <a:r>
              <a:rPr lang="it-IT" sz="1600" dirty="0" smtClean="0">
                <a:solidFill>
                  <a:schemeClr val="bg1"/>
                </a:solidFill>
                <a:latin typeface="+mj-lt"/>
                <a:sym typeface="Wingdings" panose="05000000000000000000" pitchFamily="2" charset="2"/>
              </a:rPr>
              <a:t>, consistente nell’imposizione di una clausola che potrebbe essere considerata vessatoria.</a:t>
            </a:r>
          </a:p>
          <a:p>
            <a:r>
              <a:rPr lang="it-IT" sz="1600" dirty="0" smtClean="0">
                <a:solidFill>
                  <a:schemeClr val="bg1"/>
                </a:solidFill>
                <a:latin typeface="+mj-lt"/>
                <a:sym typeface="Wingdings" panose="05000000000000000000" pitchFamily="2" charset="2"/>
              </a:rPr>
              <a:t>Al riguardo giova precisare che, pur ammettendo la configurabilità di un abuso di potere contrattuale, tale abuso non potrebbe comportare la invalidità del contratto, ma soltanto una </a:t>
            </a:r>
            <a:r>
              <a:rPr lang="it-IT" sz="1600" b="1" dirty="0" smtClean="0">
                <a:solidFill>
                  <a:schemeClr val="bg1"/>
                </a:solidFill>
                <a:latin typeface="+mj-lt"/>
                <a:sym typeface="Wingdings" panose="05000000000000000000" pitchFamily="2" charset="2"/>
              </a:rPr>
              <a:t>responsabilità precontrattuale</a:t>
            </a:r>
            <a:r>
              <a:rPr lang="it-IT" sz="1600" dirty="0" smtClean="0">
                <a:solidFill>
                  <a:schemeClr val="bg1"/>
                </a:solidFill>
                <a:latin typeface="+mj-lt"/>
                <a:sym typeface="Wingdings" panose="05000000000000000000" pitchFamily="2" charset="2"/>
              </a:rPr>
              <a:t>, derivante da una condotta contraria all’obbligo di comportarsi secondo correttezza nelle trattative</a:t>
            </a:r>
            <a:endParaRPr lang="it-IT" sz="1600" dirty="0" smtClean="0">
              <a:solidFill>
                <a:schemeClr val="bg1"/>
              </a:solidFill>
              <a:latin typeface="+mj-lt"/>
            </a:endParaRPr>
          </a:p>
        </p:txBody>
      </p:sp>
    </p:spTree>
    <p:extLst>
      <p:ext uri="{BB962C8B-B14F-4D97-AF65-F5344CB8AC3E}">
        <p14:creationId xmlns:p14="http://schemas.microsoft.com/office/powerpoint/2010/main" val="24384792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13755" y="5054003"/>
            <a:ext cx="8534400" cy="1507067"/>
          </a:xfrm>
        </p:spPr>
        <p:txBody>
          <a:bodyPr/>
          <a:lstStyle/>
          <a:p>
            <a:r>
              <a:rPr lang="it-IT" dirty="0" smtClean="0"/>
              <a:t>premesse</a:t>
            </a:r>
            <a:endParaRPr lang="it-IT" dirty="0"/>
          </a:p>
        </p:txBody>
      </p:sp>
      <p:sp>
        <p:nvSpPr>
          <p:cNvPr id="3" name="Segnaposto contenuto 2"/>
          <p:cNvSpPr>
            <a:spLocks noGrp="1"/>
          </p:cNvSpPr>
          <p:nvPr>
            <p:ph idx="1"/>
          </p:nvPr>
        </p:nvSpPr>
        <p:spPr>
          <a:xfrm>
            <a:off x="413755" y="1059287"/>
            <a:ext cx="7055991" cy="3615267"/>
          </a:xfrm>
        </p:spPr>
        <p:txBody>
          <a:bodyPr>
            <a:noAutofit/>
          </a:bodyPr>
          <a:lstStyle/>
          <a:p>
            <a:r>
              <a:rPr lang="it-IT" dirty="0" smtClean="0">
                <a:solidFill>
                  <a:schemeClr val="bg1"/>
                </a:solidFill>
              </a:rPr>
              <a:t>Mutamenti del processo produttivo e nuova divisione del lavoro tra imprese</a:t>
            </a:r>
          </a:p>
          <a:p>
            <a:r>
              <a:rPr lang="it-IT" dirty="0" smtClean="0">
                <a:solidFill>
                  <a:schemeClr val="bg1"/>
                </a:solidFill>
              </a:rPr>
              <a:t>Interessi:</a:t>
            </a:r>
          </a:p>
          <a:p>
            <a:pPr lvl="1"/>
            <a:r>
              <a:rPr lang="it-IT" sz="2000" dirty="0" smtClean="0">
                <a:solidFill>
                  <a:schemeClr val="bg1"/>
                </a:solidFill>
              </a:rPr>
              <a:t>acquisire un bene per completare il processo produttivo, risparmiando sui costi e sui tempi di produzione</a:t>
            </a:r>
          </a:p>
          <a:p>
            <a:pPr lvl="1"/>
            <a:r>
              <a:rPr lang="it-IT" sz="2000" dirty="0" smtClean="0">
                <a:solidFill>
                  <a:schemeClr val="bg1"/>
                </a:solidFill>
              </a:rPr>
              <a:t>allocare materie prime</a:t>
            </a:r>
          </a:p>
          <a:p>
            <a:r>
              <a:rPr lang="it-IT" dirty="0" smtClean="0">
                <a:solidFill>
                  <a:schemeClr val="bg1"/>
                </a:solidFill>
              </a:rPr>
              <a:t>Conclusione di contratti in grado di determinare l’ingresso, la permanenza e la fuoriuscita dal mercato:</a:t>
            </a:r>
          </a:p>
          <a:p>
            <a:pPr lvl="1"/>
            <a:r>
              <a:rPr lang="it-IT" sz="2000" dirty="0" smtClean="0">
                <a:solidFill>
                  <a:schemeClr val="bg1"/>
                </a:solidFill>
              </a:rPr>
              <a:t>Non </a:t>
            </a:r>
            <a:r>
              <a:rPr lang="it-IT" sz="2000" dirty="0">
                <a:solidFill>
                  <a:schemeClr val="bg1"/>
                </a:solidFill>
              </a:rPr>
              <a:t>disporre di un certo bene significa non poter confezionare un dato prodotto; allo stesso modo, non avere un’impresa alla quale fornire una materia prima può portare alla fuoriuscita dal mercato.</a:t>
            </a:r>
          </a:p>
        </p:txBody>
      </p:sp>
      <p:sp>
        <p:nvSpPr>
          <p:cNvPr id="4" name="Freccia a destra 3"/>
          <p:cNvSpPr/>
          <p:nvPr/>
        </p:nvSpPr>
        <p:spPr>
          <a:xfrm>
            <a:off x="7817476" y="2292439"/>
            <a:ext cx="412124" cy="99167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Rettangolo 4"/>
          <p:cNvSpPr/>
          <p:nvPr/>
        </p:nvSpPr>
        <p:spPr>
          <a:xfrm>
            <a:off x="8718997" y="1777285"/>
            <a:ext cx="2846231" cy="198334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smtClean="0"/>
              <a:t>Le soluzioni della dottrina e della giurisprudenza e l’esigenza di una disciplina specifica</a:t>
            </a:r>
            <a:endParaRPr lang="it-IT" dirty="0"/>
          </a:p>
        </p:txBody>
      </p:sp>
    </p:spTree>
    <p:extLst>
      <p:ext uri="{BB962C8B-B14F-4D97-AF65-F5344CB8AC3E}">
        <p14:creationId xmlns:p14="http://schemas.microsoft.com/office/powerpoint/2010/main" val="406934001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81947" y="5079760"/>
            <a:ext cx="8534400" cy="1507067"/>
          </a:xfrm>
        </p:spPr>
        <p:txBody>
          <a:bodyPr/>
          <a:lstStyle/>
          <a:p>
            <a:r>
              <a:rPr lang="it-IT" dirty="0" smtClean="0"/>
              <a:t>La subfornitura</a:t>
            </a:r>
            <a:endParaRPr lang="it-IT" dirty="0"/>
          </a:p>
        </p:txBody>
      </p:sp>
      <p:sp>
        <p:nvSpPr>
          <p:cNvPr id="3" name="Segnaposto contenuto 2"/>
          <p:cNvSpPr>
            <a:spLocks noGrp="1"/>
          </p:cNvSpPr>
          <p:nvPr>
            <p:ph idx="1"/>
          </p:nvPr>
        </p:nvSpPr>
        <p:spPr>
          <a:xfrm>
            <a:off x="1534217" y="872065"/>
            <a:ext cx="8534400" cy="3615267"/>
          </a:xfrm>
        </p:spPr>
        <p:txBody>
          <a:bodyPr>
            <a:noAutofit/>
          </a:bodyPr>
          <a:lstStyle/>
          <a:p>
            <a:pPr marL="0" indent="0" algn="ctr">
              <a:buNone/>
            </a:pPr>
            <a:r>
              <a:rPr lang="it-IT" b="1" cap="small" dirty="0" smtClean="0">
                <a:solidFill>
                  <a:schemeClr val="bg1"/>
                </a:solidFill>
                <a:latin typeface="+mj-lt"/>
              </a:rPr>
              <a:t>L’emanazione della Legge </a:t>
            </a:r>
            <a:r>
              <a:rPr lang="it-IT" b="1" cap="small" dirty="0">
                <a:solidFill>
                  <a:schemeClr val="bg1"/>
                </a:solidFill>
                <a:latin typeface="+mj-lt"/>
              </a:rPr>
              <a:t>18 giugno 1998, n. 192 - Disciplina della </a:t>
            </a:r>
            <a:r>
              <a:rPr lang="it-IT" b="1" u="sng" cap="small" dirty="0">
                <a:solidFill>
                  <a:schemeClr val="bg1"/>
                </a:solidFill>
                <a:latin typeface="+mj-lt"/>
              </a:rPr>
              <a:t>subfornitura nelle attività </a:t>
            </a:r>
            <a:r>
              <a:rPr lang="it-IT" b="1" u="sng" cap="small" dirty="0" smtClean="0">
                <a:solidFill>
                  <a:schemeClr val="bg1"/>
                </a:solidFill>
                <a:latin typeface="+mj-lt"/>
              </a:rPr>
              <a:t>produttive</a:t>
            </a:r>
          </a:p>
          <a:p>
            <a:pPr marL="0" indent="0" algn="ctr">
              <a:buNone/>
            </a:pPr>
            <a:endParaRPr lang="it-IT" b="1" u="sng" cap="small" dirty="0" smtClean="0">
              <a:solidFill>
                <a:schemeClr val="bg1"/>
              </a:solidFill>
              <a:latin typeface="+mj-lt"/>
            </a:endParaRPr>
          </a:p>
          <a:p>
            <a:pPr marL="0" indent="0" algn="ctr">
              <a:buNone/>
            </a:pPr>
            <a:r>
              <a:rPr lang="it-IT" b="1" u="sng" cap="small" dirty="0" smtClean="0">
                <a:solidFill>
                  <a:schemeClr val="bg1"/>
                </a:solidFill>
                <a:latin typeface="+mj-lt"/>
              </a:rPr>
              <a:t>Art. 1: Definizione</a:t>
            </a:r>
          </a:p>
          <a:p>
            <a:pPr marL="0" indent="0" algn="just">
              <a:buNone/>
            </a:pPr>
            <a:r>
              <a:rPr lang="it-IT" b="1" dirty="0" smtClean="0">
                <a:solidFill>
                  <a:schemeClr val="bg1"/>
                </a:solidFill>
                <a:latin typeface="+mj-lt"/>
              </a:rPr>
              <a:t>Con il contratto di subfornitura un imprenditore </a:t>
            </a:r>
          </a:p>
          <a:p>
            <a:pPr algn="just">
              <a:buFontTx/>
              <a:buChar char="-"/>
            </a:pPr>
            <a:r>
              <a:rPr lang="it-IT" b="1" dirty="0" smtClean="0">
                <a:solidFill>
                  <a:schemeClr val="bg1"/>
                </a:solidFill>
                <a:latin typeface="+mj-lt"/>
              </a:rPr>
              <a:t>si impegna a effettuare per conto di una impresa committente </a:t>
            </a:r>
            <a:r>
              <a:rPr lang="it-IT" b="1" u="sng" dirty="0" smtClean="0">
                <a:solidFill>
                  <a:schemeClr val="bg1"/>
                </a:solidFill>
                <a:latin typeface="+mj-lt"/>
              </a:rPr>
              <a:t>lavorazioni su prodotti semilavorati o su materie prime</a:t>
            </a:r>
            <a:r>
              <a:rPr lang="it-IT" b="1" dirty="0" smtClean="0">
                <a:solidFill>
                  <a:schemeClr val="bg1"/>
                </a:solidFill>
                <a:latin typeface="+mj-lt"/>
              </a:rPr>
              <a:t> forniti dalla committente medesima, o </a:t>
            </a:r>
          </a:p>
          <a:p>
            <a:pPr algn="just">
              <a:buFontTx/>
              <a:buChar char="-"/>
            </a:pPr>
            <a:r>
              <a:rPr lang="it-IT" b="1" dirty="0" smtClean="0">
                <a:solidFill>
                  <a:schemeClr val="bg1"/>
                </a:solidFill>
                <a:latin typeface="+mj-lt"/>
              </a:rPr>
              <a:t>si impegna a fornire all’impresa </a:t>
            </a:r>
            <a:r>
              <a:rPr lang="it-IT" b="1" u="sng" dirty="0" smtClean="0">
                <a:solidFill>
                  <a:schemeClr val="bg1"/>
                </a:solidFill>
                <a:latin typeface="+mj-lt"/>
              </a:rPr>
              <a:t>prodotti o servizi destinati a essere incorporati</a:t>
            </a:r>
            <a:r>
              <a:rPr lang="it-IT" b="1" dirty="0" smtClean="0">
                <a:solidFill>
                  <a:schemeClr val="bg1"/>
                </a:solidFill>
                <a:latin typeface="+mj-lt"/>
              </a:rPr>
              <a:t> o comunque ad essere utilizzati nell’ambito dell’attività economica del committente o nella produzione di un bene complesso, in conformità a progetti esecutivi, conoscenze tecniche e tecnologiche, modelli o prototipi forniti dall’impresa committente</a:t>
            </a:r>
            <a:endParaRPr lang="it-IT" b="1" dirty="0">
              <a:solidFill>
                <a:schemeClr val="bg1"/>
              </a:solidFill>
              <a:latin typeface="+mj-lt"/>
            </a:endParaRPr>
          </a:p>
        </p:txBody>
      </p:sp>
    </p:spTree>
    <p:extLst>
      <p:ext uri="{BB962C8B-B14F-4D97-AF65-F5344CB8AC3E}">
        <p14:creationId xmlns:p14="http://schemas.microsoft.com/office/powerpoint/2010/main" val="437514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0736" y="0"/>
            <a:ext cx="8534400" cy="1507067"/>
          </a:xfrm>
        </p:spPr>
        <p:txBody>
          <a:bodyPr>
            <a:normAutofit/>
          </a:bodyPr>
          <a:lstStyle/>
          <a:p>
            <a:r>
              <a:rPr lang="it-IT" dirty="0" smtClean="0"/>
              <a:t>L’abuso di dipendenza economica</a:t>
            </a:r>
            <a:endParaRPr lang="it-IT" dirty="0"/>
          </a:p>
        </p:txBody>
      </p:sp>
      <p:sp>
        <p:nvSpPr>
          <p:cNvPr id="3" name="Segnaposto contenuto 2"/>
          <p:cNvSpPr>
            <a:spLocks noGrp="1"/>
          </p:cNvSpPr>
          <p:nvPr>
            <p:ph idx="1"/>
          </p:nvPr>
        </p:nvSpPr>
        <p:spPr>
          <a:xfrm>
            <a:off x="1301067" y="1316865"/>
            <a:ext cx="9953737" cy="5238481"/>
          </a:xfrm>
        </p:spPr>
        <p:txBody>
          <a:bodyPr anchor="t">
            <a:noAutofit/>
          </a:bodyPr>
          <a:lstStyle/>
          <a:p>
            <a:pPr marL="0" indent="0" algn="ctr">
              <a:buNone/>
            </a:pPr>
            <a:r>
              <a:rPr lang="it-IT" sz="1400" b="1" cap="small" dirty="0">
                <a:solidFill>
                  <a:schemeClr val="bg1"/>
                </a:solidFill>
                <a:latin typeface="+mj-lt"/>
              </a:rPr>
              <a:t>Legge 18 giugno 1998, n. 192 - Disciplina della </a:t>
            </a:r>
            <a:r>
              <a:rPr lang="it-IT" sz="1400" b="1" u="sng" cap="small" dirty="0">
                <a:solidFill>
                  <a:schemeClr val="bg1"/>
                </a:solidFill>
                <a:latin typeface="+mj-lt"/>
              </a:rPr>
              <a:t>subfornitura nelle attività produttive</a:t>
            </a:r>
          </a:p>
          <a:p>
            <a:pPr marL="0" indent="0" algn="ctr">
              <a:buNone/>
            </a:pPr>
            <a:r>
              <a:rPr lang="it-IT" sz="1400" b="1" cap="small" dirty="0">
                <a:solidFill>
                  <a:schemeClr val="bg1"/>
                </a:solidFill>
                <a:latin typeface="+mj-lt"/>
              </a:rPr>
              <a:t>Art. 9. Abuso di dipendenza economica.</a:t>
            </a:r>
            <a:endParaRPr lang="it-IT" sz="1400" cap="small" dirty="0">
              <a:solidFill>
                <a:schemeClr val="bg1"/>
              </a:solidFill>
              <a:latin typeface="+mj-lt"/>
            </a:endParaRPr>
          </a:p>
          <a:p>
            <a:r>
              <a:rPr lang="it-IT" sz="1400" dirty="0">
                <a:solidFill>
                  <a:schemeClr val="bg1"/>
                </a:solidFill>
                <a:latin typeface="+mj-lt"/>
              </a:rPr>
              <a:t>1. È vietato l'abuso da parte di una o più imprese dello stato di dipendenza economica nel quale si trova, nei suoi o nei loro riguardi, una impresa cliente o fornitrice. Si considera </a:t>
            </a:r>
            <a:r>
              <a:rPr lang="it-IT" sz="1400" b="1" dirty="0">
                <a:solidFill>
                  <a:schemeClr val="bg1"/>
                </a:solidFill>
                <a:latin typeface="+mj-lt"/>
              </a:rPr>
              <a:t>dipendenza economica</a:t>
            </a:r>
            <a:r>
              <a:rPr lang="it-IT" sz="1400" dirty="0">
                <a:solidFill>
                  <a:schemeClr val="bg1"/>
                </a:solidFill>
                <a:latin typeface="+mj-lt"/>
              </a:rPr>
              <a:t> la situazione in cui una impresa sia in grado di determinare, nei rapporti commerciali con un'altra impresa, un </a:t>
            </a:r>
            <a:r>
              <a:rPr lang="it-IT" sz="1400" b="1" u="sng" dirty="0">
                <a:solidFill>
                  <a:schemeClr val="bg1"/>
                </a:solidFill>
                <a:latin typeface="+mj-lt"/>
              </a:rPr>
              <a:t>eccessivo squilibrio di diritti e di obblighi</a:t>
            </a:r>
            <a:r>
              <a:rPr lang="it-IT" sz="1400" dirty="0">
                <a:solidFill>
                  <a:schemeClr val="bg1"/>
                </a:solidFill>
                <a:latin typeface="+mj-lt"/>
              </a:rPr>
              <a:t>. La dipendenza economica è valutata tenendo conto anche della </a:t>
            </a:r>
            <a:r>
              <a:rPr lang="it-IT" sz="1400" b="1" u="sng" dirty="0">
                <a:solidFill>
                  <a:schemeClr val="bg1"/>
                </a:solidFill>
                <a:latin typeface="+mj-lt"/>
              </a:rPr>
              <a:t>reale possibilità per la parte che abbia subìto l'abuso di reperire sul mercato alternative soddisfacenti</a:t>
            </a:r>
            <a:r>
              <a:rPr lang="it-IT" sz="1400" dirty="0">
                <a:solidFill>
                  <a:schemeClr val="bg1"/>
                </a:solidFill>
                <a:latin typeface="+mj-lt"/>
              </a:rPr>
              <a:t>.</a:t>
            </a:r>
          </a:p>
          <a:p>
            <a:r>
              <a:rPr lang="it-IT" sz="1400" dirty="0">
                <a:solidFill>
                  <a:schemeClr val="bg1"/>
                </a:solidFill>
                <a:latin typeface="+mj-lt"/>
              </a:rPr>
              <a:t>2. L'</a:t>
            </a:r>
            <a:r>
              <a:rPr lang="it-IT" sz="1400" b="1" dirty="0">
                <a:solidFill>
                  <a:schemeClr val="bg1"/>
                </a:solidFill>
                <a:latin typeface="+mj-lt"/>
              </a:rPr>
              <a:t>abuso può anche consistere</a:t>
            </a:r>
            <a:r>
              <a:rPr lang="it-IT" sz="1400" dirty="0">
                <a:solidFill>
                  <a:schemeClr val="bg1"/>
                </a:solidFill>
                <a:latin typeface="+mj-lt"/>
              </a:rPr>
              <a:t> nel rifiuto di vendere o nel rifiuto di comprare, nella imposizione di condizioni contrattuali ingiustificatamente gravose o discriminatorie, nella interruzione arbitraria delle relazioni commerciali in atto.</a:t>
            </a:r>
          </a:p>
          <a:p>
            <a:r>
              <a:rPr lang="it-IT" sz="1400" dirty="0">
                <a:solidFill>
                  <a:schemeClr val="bg1"/>
                </a:solidFill>
                <a:latin typeface="+mj-lt"/>
              </a:rPr>
              <a:t>3. </a:t>
            </a:r>
            <a:r>
              <a:rPr lang="it-IT" sz="1400" b="1" dirty="0">
                <a:solidFill>
                  <a:schemeClr val="bg1"/>
                </a:solidFill>
                <a:latin typeface="+mj-lt"/>
              </a:rPr>
              <a:t>Il patto attraverso il quale si realizzi l'abuso di dipendenza economica è </a:t>
            </a:r>
            <a:r>
              <a:rPr lang="it-IT" sz="1400" b="1" u="sng" dirty="0">
                <a:solidFill>
                  <a:schemeClr val="bg1"/>
                </a:solidFill>
                <a:latin typeface="+mj-lt"/>
              </a:rPr>
              <a:t>nullo</a:t>
            </a:r>
            <a:r>
              <a:rPr lang="it-IT" sz="1400" dirty="0">
                <a:solidFill>
                  <a:schemeClr val="bg1"/>
                </a:solidFill>
                <a:latin typeface="+mj-lt"/>
              </a:rPr>
              <a:t>. Il giudice ordinario competente conosce delle azioni in materia di abuso di dipendenza economica, comprese quelle inibitorie e per il risarcimento dei danni .</a:t>
            </a:r>
          </a:p>
          <a:p>
            <a:r>
              <a:rPr lang="it-IT" sz="1400" dirty="0">
                <a:solidFill>
                  <a:schemeClr val="bg1"/>
                </a:solidFill>
                <a:latin typeface="+mj-lt"/>
              </a:rPr>
              <a:t>3-bis. Ferma restando l'eventuale applicazione dell'articolo 3 della legge 10 ottobre 1990, n. 287, l'</a:t>
            </a:r>
            <a:r>
              <a:rPr lang="it-IT" sz="1400" b="1" dirty="0">
                <a:solidFill>
                  <a:schemeClr val="bg1"/>
                </a:solidFill>
                <a:latin typeface="+mj-lt"/>
              </a:rPr>
              <a:t>Autorità garante della concorrenza e del mercato</a:t>
            </a:r>
            <a:r>
              <a:rPr lang="it-IT" sz="1400" dirty="0">
                <a:solidFill>
                  <a:schemeClr val="bg1"/>
                </a:solidFill>
                <a:latin typeface="+mj-lt"/>
              </a:rPr>
              <a:t> può, qualora ravvisi che un abuso di dipendenza economica abbia rilevanza per la tutela della concorrenza e del mercato, anche su segnalazione di terzi ed a seguito dell'attivazione dei propri poteri di indagine ed esperimento dell'istruttoria, procedere alle </a:t>
            </a:r>
            <a:r>
              <a:rPr lang="it-IT" sz="1400" b="1" dirty="0">
                <a:solidFill>
                  <a:schemeClr val="bg1"/>
                </a:solidFill>
                <a:latin typeface="+mj-lt"/>
              </a:rPr>
              <a:t>diffide e sanzioni</a:t>
            </a:r>
            <a:r>
              <a:rPr lang="it-IT" sz="1400" dirty="0">
                <a:solidFill>
                  <a:schemeClr val="bg1"/>
                </a:solidFill>
                <a:latin typeface="+mj-lt"/>
              </a:rPr>
              <a:t> previste dall'articolo 15 della legge 10 ottobre 1990, n. 287, nei confronti dell'impresa o delle imprese che abbiano commesso detto abuso.</a:t>
            </a:r>
            <a:br>
              <a:rPr lang="it-IT" sz="1400" dirty="0">
                <a:solidFill>
                  <a:schemeClr val="bg1"/>
                </a:solidFill>
                <a:latin typeface="+mj-lt"/>
              </a:rPr>
            </a:br>
            <a:r>
              <a:rPr lang="it-IT" sz="1400" dirty="0">
                <a:solidFill>
                  <a:schemeClr val="bg1"/>
                </a:solidFill>
                <a:latin typeface="+mj-lt"/>
              </a:rPr>
              <a:t>In caso di violazione diffusa e reiterata della disciplina di cui al decreto legislativo 9 ottobre 2002, n. 231, posta in essere ai danni delle imprese, con particolare riferimento a quelle piccole e medie, l'abuso si configura a prescindere dall'accertamento della dipendenza economica.</a:t>
            </a:r>
          </a:p>
        </p:txBody>
      </p:sp>
    </p:spTree>
    <p:extLst>
      <p:ext uri="{BB962C8B-B14F-4D97-AF65-F5344CB8AC3E}">
        <p14:creationId xmlns:p14="http://schemas.microsoft.com/office/powerpoint/2010/main" val="28480925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894826" y="301698"/>
            <a:ext cx="8534400" cy="1507067"/>
          </a:xfrm>
        </p:spPr>
        <p:txBody>
          <a:bodyPr>
            <a:normAutofit/>
          </a:bodyPr>
          <a:lstStyle/>
          <a:p>
            <a:r>
              <a:rPr lang="it-IT" dirty="0" smtClean="0"/>
              <a:t>Questioni poste dalla disposizione</a:t>
            </a:r>
            <a:endParaRPr lang="it-IT" dirty="0"/>
          </a:p>
        </p:txBody>
      </p:sp>
      <p:sp>
        <p:nvSpPr>
          <p:cNvPr id="3" name="Segnaposto contenuto 2"/>
          <p:cNvSpPr>
            <a:spLocks noGrp="1"/>
          </p:cNvSpPr>
          <p:nvPr>
            <p:ph idx="1"/>
          </p:nvPr>
        </p:nvSpPr>
        <p:spPr>
          <a:xfrm>
            <a:off x="1894826" y="1909293"/>
            <a:ext cx="8534400" cy="3615267"/>
          </a:xfrm>
        </p:spPr>
        <p:txBody>
          <a:bodyPr>
            <a:normAutofit/>
          </a:bodyPr>
          <a:lstStyle/>
          <a:p>
            <a:r>
              <a:rPr lang="it-IT" sz="3200" dirty="0" smtClean="0">
                <a:solidFill>
                  <a:schemeClr val="bg1"/>
                </a:solidFill>
                <a:latin typeface="+mj-lt"/>
              </a:rPr>
              <a:t>Che cos’è la dipendenza economica?</a:t>
            </a:r>
          </a:p>
          <a:p>
            <a:r>
              <a:rPr lang="it-IT" sz="3200" dirty="0" smtClean="0">
                <a:solidFill>
                  <a:schemeClr val="bg1"/>
                </a:solidFill>
                <a:latin typeface="+mj-lt"/>
              </a:rPr>
              <a:t>Quando si realizza l’abuso di dipendenza economica?</a:t>
            </a:r>
          </a:p>
          <a:p>
            <a:r>
              <a:rPr lang="it-IT" sz="3200" dirty="0" smtClean="0">
                <a:solidFill>
                  <a:schemeClr val="bg1"/>
                </a:solidFill>
                <a:latin typeface="+mj-lt"/>
              </a:rPr>
              <a:t>Quali sono le conseguenze?</a:t>
            </a:r>
          </a:p>
          <a:p>
            <a:r>
              <a:rPr lang="it-IT" sz="3200" dirty="0" smtClean="0">
                <a:solidFill>
                  <a:schemeClr val="bg1"/>
                </a:solidFill>
                <a:latin typeface="+mj-lt"/>
              </a:rPr>
              <a:t>La norma può applicarsi anche a contratti diversi dalla subfornitura?</a:t>
            </a:r>
            <a:endParaRPr lang="it-IT" sz="3200" dirty="0">
              <a:solidFill>
                <a:schemeClr val="bg1"/>
              </a:solidFill>
              <a:latin typeface="+mj-lt"/>
            </a:endParaRPr>
          </a:p>
        </p:txBody>
      </p:sp>
    </p:spTree>
    <p:extLst>
      <p:ext uri="{BB962C8B-B14F-4D97-AF65-F5344CB8AC3E}">
        <p14:creationId xmlns:p14="http://schemas.microsoft.com/office/powerpoint/2010/main" val="3698714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299335" y="656822"/>
            <a:ext cx="10058400" cy="1600200"/>
          </a:xfrm>
        </p:spPr>
        <p:txBody>
          <a:bodyPr>
            <a:noAutofit/>
          </a:bodyPr>
          <a:lstStyle/>
          <a:p>
            <a:pPr algn="ctr"/>
            <a:r>
              <a:rPr lang="it-IT" sz="2800" dirty="0" smtClean="0"/>
              <a:t>Caso 1: Trib. Massa Carrara, 15 marzo 2014 – ordinanza su ricorso presentato in via cautelare (Prima applicazione in concreto della disposizione – riconoscimento della dipendenza economica</a:t>
            </a:r>
            <a:endParaRPr lang="it-IT" sz="2800" dirty="0"/>
          </a:p>
        </p:txBody>
      </p:sp>
      <p:sp>
        <p:nvSpPr>
          <p:cNvPr id="3" name="Segnaposto contenuto 2"/>
          <p:cNvSpPr>
            <a:spLocks noGrp="1"/>
          </p:cNvSpPr>
          <p:nvPr>
            <p:ph idx="1"/>
          </p:nvPr>
        </p:nvSpPr>
        <p:spPr>
          <a:xfrm>
            <a:off x="2061335" y="2694904"/>
            <a:ext cx="8534400" cy="3615267"/>
          </a:xfrm>
        </p:spPr>
        <p:txBody>
          <a:bodyPr>
            <a:normAutofit fontScale="92500" lnSpcReduction="20000"/>
          </a:bodyPr>
          <a:lstStyle/>
          <a:p>
            <a:r>
              <a:rPr lang="it-IT" dirty="0">
                <a:solidFill>
                  <a:schemeClr val="bg1"/>
                </a:solidFill>
              </a:rPr>
              <a:t>Contratto somministrazione di carburanti misto a comodato di attrezzature – gestore/compagnia </a:t>
            </a:r>
            <a:r>
              <a:rPr lang="it-IT" dirty="0" smtClean="0">
                <a:solidFill>
                  <a:schemeClr val="bg1"/>
                </a:solidFill>
              </a:rPr>
              <a:t>petrolifera (al quale l’art. 9 risulta applicabile per espressa previsione normativa)</a:t>
            </a:r>
            <a:endParaRPr lang="it-IT" dirty="0">
              <a:solidFill>
                <a:schemeClr val="bg1"/>
              </a:solidFill>
            </a:endParaRPr>
          </a:p>
          <a:p>
            <a:r>
              <a:rPr lang="it-IT" dirty="0" smtClean="0">
                <a:solidFill>
                  <a:schemeClr val="bg1"/>
                </a:solidFill>
              </a:rPr>
              <a:t>Il contratto contiene una clausola che prevede l’esclusiva della fornitura: </a:t>
            </a:r>
            <a:r>
              <a:rPr lang="it-IT" u="sng" dirty="0" smtClean="0">
                <a:solidFill>
                  <a:schemeClr val="bg1"/>
                </a:solidFill>
              </a:rPr>
              <a:t>il gestore non può rifornirsi da altre compagnie petrolifere</a:t>
            </a:r>
            <a:r>
              <a:rPr lang="it-IT" dirty="0" smtClean="0">
                <a:solidFill>
                  <a:schemeClr val="bg1"/>
                </a:solidFill>
              </a:rPr>
              <a:t>.</a:t>
            </a:r>
          </a:p>
          <a:p>
            <a:r>
              <a:rPr lang="it-IT" dirty="0" smtClean="0">
                <a:solidFill>
                  <a:schemeClr val="bg1"/>
                </a:solidFill>
              </a:rPr>
              <a:t>Il contratto contiene una clausola che consente alla società somministrante di determinare in maniera unilaterale e senza alcuna limitazione il prezzo del carburante alla pompa.</a:t>
            </a:r>
          </a:p>
          <a:p>
            <a:r>
              <a:rPr lang="it-IT" dirty="0" smtClean="0">
                <a:solidFill>
                  <a:schemeClr val="bg1"/>
                </a:solidFill>
              </a:rPr>
              <a:t>La società somministrante effettua differenziazioni sui prezzi di cessione dei carburanti ai vari gestori dei distributori appartenenti al proprio marchio</a:t>
            </a:r>
          </a:p>
          <a:p>
            <a:r>
              <a:rPr lang="it-IT" dirty="0" smtClean="0">
                <a:solidFill>
                  <a:schemeClr val="bg1"/>
                </a:solidFill>
              </a:rPr>
              <a:t>Il prezzo imposto al gestore ricorrente è molto più alto di quello imposto agli altri gestori</a:t>
            </a:r>
            <a:endParaRPr lang="it-IT" dirty="0">
              <a:solidFill>
                <a:schemeClr val="bg1"/>
              </a:solidFill>
            </a:endParaRPr>
          </a:p>
        </p:txBody>
      </p:sp>
    </p:spTree>
    <p:extLst>
      <p:ext uri="{BB962C8B-B14F-4D97-AF65-F5344CB8AC3E}">
        <p14:creationId xmlns:p14="http://schemas.microsoft.com/office/powerpoint/2010/main" val="106099062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59975" y="212501"/>
            <a:ext cx="8534400" cy="1507067"/>
          </a:xfrm>
        </p:spPr>
        <p:txBody>
          <a:bodyPr/>
          <a:lstStyle/>
          <a:p>
            <a:pPr algn="ctr"/>
            <a:r>
              <a:rPr lang="it-IT" dirty="0" smtClean="0"/>
              <a:t>Le questioni</a:t>
            </a:r>
            <a:endParaRPr lang="it-IT" dirty="0"/>
          </a:p>
        </p:txBody>
      </p:sp>
      <p:sp>
        <p:nvSpPr>
          <p:cNvPr id="3" name="Segnaposto contenuto 2"/>
          <p:cNvSpPr>
            <a:spLocks noGrp="1"/>
          </p:cNvSpPr>
          <p:nvPr>
            <p:ph idx="1"/>
          </p:nvPr>
        </p:nvSpPr>
        <p:spPr>
          <a:xfrm>
            <a:off x="1559975" y="2234723"/>
            <a:ext cx="8534400" cy="3615267"/>
          </a:xfrm>
        </p:spPr>
        <p:txBody>
          <a:bodyPr>
            <a:noAutofit/>
          </a:bodyPr>
          <a:lstStyle/>
          <a:p>
            <a:r>
              <a:rPr lang="it-IT" sz="2800" dirty="0" smtClean="0">
                <a:solidFill>
                  <a:schemeClr val="bg1"/>
                </a:solidFill>
                <a:latin typeface="+mj-lt"/>
              </a:rPr>
              <a:t>È applicabile l’art. 9? Sussiste una dipendenza economica? Le clausole contrattuali contestate da parte attrice sono tali da determinare una dipendenza economica?</a:t>
            </a:r>
          </a:p>
          <a:p>
            <a:r>
              <a:rPr lang="it-IT" sz="2800" dirty="0" smtClean="0">
                <a:solidFill>
                  <a:schemeClr val="bg1"/>
                </a:solidFill>
                <a:latin typeface="+mj-lt"/>
              </a:rPr>
              <a:t>In caso di risposta affermativa, l’intero contratto è nullo? Si può configurare invece una ipotesi di nullità parziale?</a:t>
            </a:r>
          </a:p>
          <a:p>
            <a:r>
              <a:rPr lang="it-IT" sz="2800" dirty="0" smtClean="0">
                <a:solidFill>
                  <a:schemeClr val="bg1"/>
                </a:solidFill>
                <a:latin typeface="+mj-lt"/>
              </a:rPr>
              <a:t>Il conseguente rilievo della nullità (nella specie, delle clausole determinative del prezzo), può comportare la modifica giudiziale di un elemento contrattuale, in funzione sostitutiva dell’autonomia negoziale?</a:t>
            </a:r>
            <a:endParaRPr lang="it-IT" sz="2800" dirty="0">
              <a:solidFill>
                <a:schemeClr val="bg1"/>
              </a:solidFill>
              <a:latin typeface="+mj-lt"/>
            </a:endParaRPr>
          </a:p>
        </p:txBody>
      </p:sp>
    </p:spTree>
    <p:extLst>
      <p:ext uri="{BB962C8B-B14F-4D97-AF65-F5344CB8AC3E}">
        <p14:creationId xmlns:p14="http://schemas.microsoft.com/office/powerpoint/2010/main" val="7301986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86000" y="127311"/>
            <a:ext cx="7842448" cy="3031232"/>
          </a:xfrm>
        </p:spPr>
        <p:txBody>
          <a:bodyPr>
            <a:normAutofit/>
          </a:bodyPr>
          <a:lstStyle/>
          <a:p>
            <a:pPr algn="ctr"/>
            <a:r>
              <a:rPr lang="it-IT" sz="3600" dirty="0"/>
              <a:t>La soluzione del Tribunale di Massa: </a:t>
            </a:r>
            <a:r>
              <a:rPr lang="it-IT" sz="3600" u="sng" dirty="0"/>
              <a:t>nullità con inserzione automatica di clausole</a:t>
            </a:r>
          </a:p>
        </p:txBody>
      </p:sp>
      <p:sp>
        <p:nvSpPr>
          <p:cNvPr id="3" name="Segnaposto contenuto 2"/>
          <p:cNvSpPr>
            <a:spLocks noGrp="1"/>
          </p:cNvSpPr>
          <p:nvPr>
            <p:ph idx="1"/>
          </p:nvPr>
        </p:nvSpPr>
        <p:spPr>
          <a:xfrm>
            <a:off x="1940024" y="2741828"/>
            <a:ext cx="8534400" cy="3615267"/>
          </a:xfrm>
        </p:spPr>
        <p:txBody>
          <a:bodyPr>
            <a:normAutofit fontScale="70000" lnSpcReduction="20000"/>
          </a:bodyPr>
          <a:lstStyle/>
          <a:p>
            <a:pPr marL="0" indent="0" algn="just">
              <a:buNone/>
            </a:pPr>
            <a:r>
              <a:rPr lang="it-IT" dirty="0" smtClean="0">
                <a:solidFill>
                  <a:schemeClr val="bg1"/>
                </a:solidFill>
                <a:latin typeface="+mj-lt"/>
              </a:rPr>
              <a:t>L’</a:t>
            </a:r>
            <a:r>
              <a:rPr lang="it-IT" b="1" dirty="0" smtClean="0">
                <a:solidFill>
                  <a:schemeClr val="bg1"/>
                </a:solidFill>
                <a:latin typeface="+mj-lt"/>
              </a:rPr>
              <a:t>art</a:t>
            </a:r>
            <a:r>
              <a:rPr lang="it-IT" b="1" dirty="0">
                <a:solidFill>
                  <a:schemeClr val="bg1"/>
                </a:solidFill>
                <a:latin typeface="+mj-lt"/>
              </a:rPr>
              <a:t>. </a:t>
            </a:r>
            <a:r>
              <a:rPr lang="it-IT" b="1" dirty="0" smtClean="0">
                <a:solidFill>
                  <a:schemeClr val="bg1"/>
                </a:solidFill>
                <a:latin typeface="+mj-lt"/>
              </a:rPr>
              <a:t>9. L. 192/98</a:t>
            </a:r>
            <a:r>
              <a:rPr lang="it-IT" dirty="0" smtClean="0">
                <a:solidFill>
                  <a:schemeClr val="bg1"/>
                </a:solidFill>
                <a:latin typeface="+mj-lt"/>
              </a:rPr>
              <a:t>, è </a:t>
            </a:r>
            <a:r>
              <a:rPr lang="it-IT" b="1" dirty="0" smtClean="0">
                <a:solidFill>
                  <a:schemeClr val="bg1"/>
                </a:solidFill>
                <a:latin typeface="+mj-lt"/>
              </a:rPr>
              <a:t>applicabile al rapporto gestore - compagnia petrolifera</a:t>
            </a:r>
            <a:r>
              <a:rPr lang="it-IT" dirty="0" smtClean="0">
                <a:solidFill>
                  <a:schemeClr val="bg1"/>
                </a:solidFill>
                <a:latin typeface="+mj-lt"/>
              </a:rPr>
              <a:t>, in virtù dell’</a:t>
            </a:r>
            <a:r>
              <a:rPr lang="it-IT" b="1" dirty="0" smtClean="0">
                <a:solidFill>
                  <a:schemeClr val="bg1"/>
                </a:solidFill>
                <a:latin typeface="+mj-lt"/>
              </a:rPr>
              <a:t>art. </a:t>
            </a:r>
            <a:r>
              <a:rPr lang="it-IT" b="1" dirty="0">
                <a:solidFill>
                  <a:schemeClr val="bg1"/>
                </a:solidFill>
                <a:latin typeface="+mj-lt"/>
              </a:rPr>
              <a:t>17, comma 3, </a:t>
            </a:r>
            <a:r>
              <a:rPr lang="it-IT" b="1" dirty="0" err="1">
                <a:solidFill>
                  <a:schemeClr val="bg1"/>
                </a:solidFill>
                <a:latin typeface="+mj-lt"/>
              </a:rPr>
              <a:t>d.l.</a:t>
            </a:r>
            <a:r>
              <a:rPr lang="it-IT" b="1" dirty="0">
                <a:solidFill>
                  <a:schemeClr val="bg1"/>
                </a:solidFill>
                <a:latin typeface="+mj-lt"/>
              </a:rPr>
              <a:t> n. 1 del 2012, legge n. 27 del </a:t>
            </a:r>
            <a:r>
              <a:rPr lang="it-IT" b="1" dirty="0" smtClean="0">
                <a:solidFill>
                  <a:schemeClr val="bg1"/>
                </a:solidFill>
                <a:latin typeface="+mj-lt"/>
              </a:rPr>
              <a:t>2012:</a:t>
            </a:r>
          </a:p>
          <a:p>
            <a:pPr marL="0" indent="0" algn="just">
              <a:buNone/>
            </a:pPr>
            <a:r>
              <a:rPr lang="it-IT" b="1" dirty="0" smtClean="0">
                <a:solidFill>
                  <a:schemeClr val="bg1"/>
                </a:solidFill>
                <a:latin typeface="+mj-lt"/>
              </a:rPr>
              <a:t>«</a:t>
            </a:r>
            <a:r>
              <a:rPr lang="it-IT" b="1" i="1" dirty="0">
                <a:solidFill>
                  <a:schemeClr val="bg1"/>
                </a:solidFill>
                <a:latin typeface="+mj-lt"/>
              </a:rPr>
              <a:t>I comportamenti posti in essere dai titolari degli impianti ovvero dai fornitori allo scopo di ostacolare, impedire o limitare, in via di fatto o tramite previsioni contrattuali, le </a:t>
            </a:r>
            <a:r>
              <a:rPr lang="it-IT" b="1" i="1" dirty="0" smtClean="0">
                <a:solidFill>
                  <a:schemeClr val="bg1"/>
                </a:solidFill>
                <a:latin typeface="+mj-lt"/>
              </a:rPr>
              <a:t>facoltà </a:t>
            </a:r>
            <a:r>
              <a:rPr lang="it-IT" b="1" i="1" dirty="0">
                <a:solidFill>
                  <a:schemeClr val="bg1"/>
                </a:solidFill>
                <a:latin typeface="+mj-lt"/>
              </a:rPr>
              <a:t>attribuite dal presente articolo al gestore integrano abuso di dipendenza economica, ai sensi e per gli effetti dell'articolo 9 della legge 18 giugno 1998, n. </a:t>
            </a:r>
            <a:r>
              <a:rPr lang="it-IT" b="1" i="1" dirty="0" smtClean="0">
                <a:solidFill>
                  <a:schemeClr val="bg1"/>
                </a:solidFill>
                <a:latin typeface="+mj-lt"/>
              </a:rPr>
              <a:t>192</a:t>
            </a:r>
            <a:r>
              <a:rPr lang="it-IT" b="1" dirty="0" smtClean="0">
                <a:solidFill>
                  <a:schemeClr val="bg1"/>
                </a:solidFill>
                <a:latin typeface="+mj-lt"/>
              </a:rPr>
              <a:t>».</a:t>
            </a:r>
          </a:p>
          <a:p>
            <a:pPr marL="0" indent="0" algn="just">
              <a:buNone/>
            </a:pPr>
            <a:endParaRPr lang="it-IT" b="1" dirty="0" smtClean="0">
              <a:solidFill>
                <a:schemeClr val="bg1"/>
              </a:solidFill>
              <a:latin typeface="+mj-lt"/>
            </a:endParaRPr>
          </a:p>
          <a:p>
            <a:r>
              <a:rPr lang="it-IT" b="1" dirty="0" smtClean="0">
                <a:solidFill>
                  <a:schemeClr val="bg1"/>
                </a:solidFill>
                <a:latin typeface="+mj-lt"/>
              </a:rPr>
              <a:t>Nel caso di specie il Tribunale ha ritenuto che ricorresse un abuso di dipendenza economica, in ragione della presenza congiunta delle anzidette clausole </a:t>
            </a:r>
          </a:p>
          <a:p>
            <a:r>
              <a:rPr lang="it-IT" dirty="0" smtClean="0">
                <a:solidFill>
                  <a:schemeClr val="bg1"/>
                </a:solidFill>
              </a:rPr>
              <a:t>clausola </a:t>
            </a:r>
            <a:r>
              <a:rPr lang="it-IT" dirty="0">
                <a:solidFill>
                  <a:schemeClr val="bg1"/>
                </a:solidFill>
              </a:rPr>
              <a:t>che prevede l’esclusiva della </a:t>
            </a:r>
            <a:r>
              <a:rPr lang="it-IT" dirty="0" smtClean="0">
                <a:solidFill>
                  <a:schemeClr val="bg1"/>
                </a:solidFill>
              </a:rPr>
              <a:t>fornitura.</a:t>
            </a:r>
            <a:endParaRPr lang="it-IT" dirty="0">
              <a:solidFill>
                <a:schemeClr val="bg1"/>
              </a:solidFill>
            </a:endParaRPr>
          </a:p>
          <a:p>
            <a:r>
              <a:rPr lang="it-IT" dirty="0" smtClean="0">
                <a:solidFill>
                  <a:schemeClr val="bg1"/>
                </a:solidFill>
              </a:rPr>
              <a:t>clausola </a:t>
            </a:r>
            <a:r>
              <a:rPr lang="it-IT" dirty="0">
                <a:solidFill>
                  <a:schemeClr val="bg1"/>
                </a:solidFill>
              </a:rPr>
              <a:t>che consente alla società somministrante di determinare in maniera unilaterale e senza alcuna limitazione il prezzo del carburante alla pompa.</a:t>
            </a:r>
            <a:endParaRPr lang="it-IT" b="1" dirty="0">
              <a:solidFill>
                <a:schemeClr val="bg1"/>
              </a:solidFill>
              <a:latin typeface="+mj-lt"/>
            </a:endParaRPr>
          </a:p>
          <a:p>
            <a:pPr marL="0" indent="0" algn="just">
              <a:buNone/>
            </a:pPr>
            <a:r>
              <a:rPr lang="it-IT" b="1" dirty="0">
                <a:solidFill>
                  <a:schemeClr val="bg1"/>
                </a:solidFill>
                <a:latin typeface="+mj-lt"/>
              </a:rPr>
              <a:t>I</a:t>
            </a:r>
            <a:r>
              <a:rPr lang="it-IT" b="1" dirty="0" smtClean="0">
                <a:solidFill>
                  <a:schemeClr val="bg1"/>
                </a:solidFill>
                <a:latin typeface="+mj-lt"/>
              </a:rPr>
              <a:t>l Tribunale ha dichiarato quindi la </a:t>
            </a:r>
            <a:r>
              <a:rPr lang="it-IT" b="1" u="sng" dirty="0" smtClean="0">
                <a:solidFill>
                  <a:schemeClr val="bg1"/>
                </a:solidFill>
                <a:latin typeface="+mj-lt"/>
              </a:rPr>
              <a:t>nullità parziale</a:t>
            </a:r>
            <a:r>
              <a:rPr lang="it-IT" dirty="0" smtClean="0">
                <a:solidFill>
                  <a:schemeClr val="bg1"/>
                </a:solidFill>
                <a:latin typeface="+mj-lt"/>
              </a:rPr>
              <a:t> della clausola relativa al prezzo, </a:t>
            </a:r>
            <a:r>
              <a:rPr lang="it-IT" b="1" u="sng" dirty="0" smtClean="0">
                <a:solidFill>
                  <a:schemeClr val="bg1"/>
                </a:solidFill>
                <a:latin typeface="+mj-lt"/>
              </a:rPr>
              <a:t>ed ha affermato che il giudice può rideterminare il prezzo </a:t>
            </a:r>
            <a:r>
              <a:rPr lang="it-IT" dirty="0" smtClean="0">
                <a:solidFill>
                  <a:schemeClr val="bg1"/>
                </a:solidFill>
                <a:latin typeface="+mj-lt"/>
              </a:rPr>
              <a:t>con riferimento a quello praticato dal somministrante ad altro gestore affiliato alla propria rete commerciale e operante nel medesimo mercato.</a:t>
            </a:r>
            <a:endParaRPr lang="it-IT" dirty="0">
              <a:solidFill>
                <a:schemeClr val="bg1"/>
              </a:solidFill>
              <a:latin typeface="+mj-lt"/>
            </a:endParaRPr>
          </a:p>
        </p:txBody>
      </p:sp>
    </p:spTree>
    <p:extLst>
      <p:ext uri="{BB962C8B-B14F-4D97-AF65-F5344CB8AC3E}">
        <p14:creationId xmlns:p14="http://schemas.microsoft.com/office/powerpoint/2010/main" val="28799885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16259" y="347133"/>
            <a:ext cx="8534400" cy="1507067"/>
          </a:xfrm>
        </p:spPr>
        <p:txBody>
          <a:bodyPr>
            <a:normAutofit/>
          </a:bodyPr>
          <a:lstStyle/>
          <a:p>
            <a:pPr algn="ctr"/>
            <a:r>
              <a:rPr lang="it-IT" dirty="0" smtClean="0"/>
              <a:t>Gli argomenti a sostegno della decisione</a:t>
            </a:r>
            <a:endParaRPr lang="it-IT" dirty="0"/>
          </a:p>
        </p:txBody>
      </p:sp>
      <p:sp>
        <p:nvSpPr>
          <p:cNvPr id="3" name="Segnaposto contenuto 2"/>
          <p:cNvSpPr>
            <a:spLocks noGrp="1"/>
          </p:cNvSpPr>
          <p:nvPr>
            <p:ph idx="1"/>
          </p:nvPr>
        </p:nvSpPr>
        <p:spPr>
          <a:xfrm>
            <a:off x="1777999" y="2030270"/>
            <a:ext cx="8534400" cy="3615267"/>
          </a:xfrm>
        </p:spPr>
        <p:txBody>
          <a:bodyPr>
            <a:normAutofit fontScale="25000" lnSpcReduction="20000"/>
          </a:bodyPr>
          <a:lstStyle/>
          <a:p>
            <a:r>
              <a:rPr lang="it-IT" sz="4800" b="1" dirty="0" smtClean="0">
                <a:solidFill>
                  <a:schemeClr val="bg1"/>
                </a:solidFill>
                <a:latin typeface="+mj-lt"/>
              </a:rPr>
              <a:t>Si poteva applicare l’art. 1339 c.c.</a:t>
            </a:r>
            <a:r>
              <a:rPr lang="it-IT" sz="4800" dirty="0" smtClean="0">
                <a:solidFill>
                  <a:schemeClr val="bg1"/>
                </a:solidFill>
                <a:latin typeface="+mj-lt"/>
              </a:rPr>
              <a:t>? </a:t>
            </a:r>
            <a:r>
              <a:rPr lang="it-IT" sz="4800" dirty="0" smtClean="0">
                <a:solidFill>
                  <a:schemeClr val="bg1"/>
                </a:solidFill>
                <a:latin typeface="+mj-lt"/>
                <a:sym typeface="Wingdings" panose="05000000000000000000" pitchFamily="2" charset="2"/>
              </a:rPr>
              <a:t> La risposta dovrebbe essere negativa: la norma richiede che si tratti di clausole, prezzi di beni o di servizi imposti dalla legge. </a:t>
            </a:r>
            <a:r>
              <a:rPr lang="it-IT" sz="4800" b="1" dirty="0" smtClean="0">
                <a:solidFill>
                  <a:schemeClr val="bg1"/>
                </a:solidFill>
                <a:latin typeface="+mj-lt"/>
                <a:sym typeface="Wingdings" panose="05000000000000000000" pitchFamily="2" charset="2"/>
              </a:rPr>
              <a:t>In questo caso</a:t>
            </a:r>
            <a:r>
              <a:rPr lang="it-IT" sz="4800" dirty="0" smtClean="0">
                <a:solidFill>
                  <a:schemeClr val="bg1"/>
                </a:solidFill>
                <a:latin typeface="+mj-lt"/>
                <a:sym typeface="Wingdings" panose="05000000000000000000" pitchFamily="2" charset="2"/>
              </a:rPr>
              <a:t> però </a:t>
            </a:r>
            <a:r>
              <a:rPr lang="it-IT" sz="4800" b="1" dirty="0" smtClean="0">
                <a:solidFill>
                  <a:schemeClr val="bg1"/>
                </a:solidFill>
                <a:latin typeface="+mj-lt"/>
                <a:sym typeface="Wingdings" panose="05000000000000000000" pitchFamily="2" charset="2"/>
              </a:rPr>
              <a:t>non vi sono clausole o prezzi imposti dalla legge</a:t>
            </a:r>
            <a:r>
              <a:rPr lang="it-IT" sz="4800" dirty="0" smtClean="0">
                <a:solidFill>
                  <a:schemeClr val="bg1"/>
                </a:solidFill>
                <a:latin typeface="+mj-lt"/>
                <a:sym typeface="Wingdings" panose="05000000000000000000" pitchFamily="2" charset="2"/>
              </a:rPr>
              <a:t>. </a:t>
            </a:r>
          </a:p>
          <a:p>
            <a:r>
              <a:rPr lang="it-IT" sz="4800" dirty="0" smtClean="0">
                <a:solidFill>
                  <a:schemeClr val="bg1"/>
                </a:solidFill>
                <a:latin typeface="+mj-lt"/>
                <a:sym typeface="Wingdings" panose="05000000000000000000" pitchFamily="2" charset="2"/>
              </a:rPr>
              <a:t>Tuttavia, il giudice ha ritenuto possibile procedere a una sostituzione della clausola pattizia con una previsione diversa</a:t>
            </a:r>
          </a:p>
          <a:p>
            <a:r>
              <a:rPr lang="it-IT" sz="4800" dirty="0" smtClean="0">
                <a:solidFill>
                  <a:schemeClr val="bg1"/>
                </a:solidFill>
                <a:latin typeface="+mj-lt"/>
                <a:sym typeface="Wingdings" panose="05000000000000000000" pitchFamily="2" charset="2"/>
              </a:rPr>
              <a:t>Segnatamente, il giudice ha imposto al somministrante di praticare il medesimo prezzo praticato agli altri gestori</a:t>
            </a:r>
          </a:p>
          <a:p>
            <a:r>
              <a:rPr lang="it-IT" sz="4800" dirty="0" smtClean="0">
                <a:solidFill>
                  <a:schemeClr val="bg1"/>
                </a:solidFill>
                <a:latin typeface="+mj-lt"/>
                <a:sym typeface="Wingdings" panose="05000000000000000000" pitchFamily="2" charset="2"/>
              </a:rPr>
              <a:t>Sulla base di quali argomenti?</a:t>
            </a:r>
          </a:p>
          <a:p>
            <a:r>
              <a:rPr lang="it-IT" sz="4800" dirty="0" smtClean="0">
                <a:solidFill>
                  <a:schemeClr val="bg1"/>
                </a:solidFill>
                <a:latin typeface="+mj-lt"/>
                <a:sym typeface="Wingdings" panose="05000000000000000000" pitchFamily="2" charset="2"/>
              </a:rPr>
              <a:t>Il giudice ha così ragionato:</a:t>
            </a:r>
          </a:p>
          <a:p>
            <a:pPr lvl="1"/>
            <a:r>
              <a:rPr lang="it-IT" sz="4800" dirty="0" smtClean="0">
                <a:solidFill>
                  <a:schemeClr val="bg1"/>
                </a:solidFill>
                <a:latin typeface="+mj-lt"/>
                <a:sym typeface="Wingdings" panose="05000000000000000000" pitchFamily="2" charset="2"/>
              </a:rPr>
              <a:t>La questione deve essere esaminata nell’ottica della</a:t>
            </a:r>
            <a:r>
              <a:rPr lang="it-IT" sz="4800" b="1" dirty="0" smtClean="0">
                <a:solidFill>
                  <a:schemeClr val="bg1"/>
                </a:solidFill>
                <a:latin typeface="+mj-lt"/>
                <a:sym typeface="Wingdings" panose="05000000000000000000" pitchFamily="2" charset="2"/>
              </a:rPr>
              <a:t> tutela del contraente debole</a:t>
            </a:r>
            <a:r>
              <a:rPr lang="it-IT" sz="4800" dirty="0" smtClean="0">
                <a:solidFill>
                  <a:schemeClr val="bg1"/>
                </a:solidFill>
                <a:latin typeface="+mj-lt"/>
                <a:sym typeface="Wingdings" panose="05000000000000000000" pitchFamily="2" charset="2"/>
              </a:rPr>
              <a:t> e della dissuasione di condotte discriminatorie</a:t>
            </a:r>
          </a:p>
          <a:p>
            <a:pPr lvl="1"/>
            <a:r>
              <a:rPr lang="it-IT" sz="4800" dirty="0" smtClean="0">
                <a:solidFill>
                  <a:schemeClr val="bg1"/>
                </a:solidFill>
                <a:latin typeface="+mj-lt"/>
                <a:sym typeface="Wingdings" panose="05000000000000000000" pitchFamily="2" charset="2"/>
              </a:rPr>
              <a:t>L’intervento integrativo giudiziale sarebbe consentito nei casi come quello di specie, perché diversamente la parte debole non avrebbe tutela. Se infatti fosse dichiarato nullo l’intero contratto, il gestore sarebbe costretto a trovare un nuovo somministrante, e questo piuttosto che tutelarlo lo danneggerebbe ulteriormente.</a:t>
            </a:r>
          </a:p>
          <a:p>
            <a:pPr lvl="1"/>
            <a:r>
              <a:rPr lang="it-IT" sz="4800" dirty="0" smtClean="0">
                <a:solidFill>
                  <a:schemeClr val="bg1"/>
                </a:solidFill>
                <a:latin typeface="+mj-lt"/>
                <a:sym typeface="Wingdings" panose="05000000000000000000" pitchFamily="2" charset="2"/>
              </a:rPr>
              <a:t>Il divieto di discriminazione consentirebbe di </a:t>
            </a:r>
            <a:r>
              <a:rPr lang="it-IT" sz="4800" b="1" dirty="0" smtClean="0">
                <a:solidFill>
                  <a:schemeClr val="bg1"/>
                </a:solidFill>
                <a:latin typeface="+mj-lt"/>
                <a:sym typeface="Wingdings" panose="05000000000000000000" pitchFamily="2" charset="2"/>
              </a:rPr>
              <a:t>individuare la regola del caso concreto </a:t>
            </a:r>
            <a:r>
              <a:rPr lang="it-IT" sz="4800" b="1" i="1" dirty="0" smtClean="0">
                <a:solidFill>
                  <a:schemeClr val="bg1"/>
                </a:solidFill>
                <a:latin typeface="+mj-lt"/>
                <a:sym typeface="Wingdings" panose="05000000000000000000" pitchFamily="2" charset="2"/>
              </a:rPr>
              <a:t>per </a:t>
            </a:r>
            <a:r>
              <a:rPr lang="it-IT" sz="4800" b="1" i="1" dirty="0" err="1" smtClean="0">
                <a:solidFill>
                  <a:schemeClr val="bg1"/>
                </a:solidFill>
                <a:latin typeface="+mj-lt"/>
                <a:sym typeface="Wingdings" panose="05000000000000000000" pitchFamily="2" charset="2"/>
              </a:rPr>
              <a:t>relationem</a:t>
            </a:r>
            <a:r>
              <a:rPr lang="it-IT" sz="4800" dirty="0" smtClean="0">
                <a:solidFill>
                  <a:schemeClr val="bg1"/>
                </a:solidFill>
                <a:latin typeface="+mj-lt"/>
                <a:sym typeface="Wingdings" panose="05000000000000000000" pitchFamily="2" charset="2"/>
              </a:rPr>
              <a:t> e cioè con riferimento al regolamento contrattuale previsto nelle situazioni analoghe, che fungono da termine comparativo, </a:t>
            </a:r>
            <a:r>
              <a:rPr lang="it-IT" sz="4800" b="1" dirty="0" smtClean="0">
                <a:solidFill>
                  <a:schemeClr val="bg1"/>
                </a:solidFill>
                <a:latin typeface="+mj-lt"/>
                <a:sym typeface="Wingdings" panose="05000000000000000000" pitchFamily="2" charset="2"/>
              </a:rPr>
              <a:t>per cui l’intervento del giudice non sarebbe in questi casi «creativo»</a:t>
            </a:r>
          </a:p>
          <a:p>
            <a:pPr lvl="1"/>
            <a:r>
              <a:rPr lang="it-IT" sz="4800" dirty="0" smtClean="0">
                <a:solidFill>
                  <a:schemeClr val="bg1"/>
                </a:solidFill>
                <a:latin typeface="+mj-lt"/>
                <a:sym typeface="Wingdings" panose="05000000000000000000" pitchFamily="2" charset="2"/>
              </a:rPr>
              <a:t>L’autonomia negoziale del somministrante non sarebbe (ad avviso del Tribunale) meritevole di essere tutelata</a:t>
            </a:r>
          </a:p>
          <a:p>
            <a:endParaRPr lang="it-IT" sz="4800" dirty="0">
              <a:solidFill>
                <a:schemeClr val="bg1"/>
              </a:solidFill>
              <a:latin typeface="+mj-lt"/>
              <a:sym typeface="Wingdings" panose="05000000000000000000" pitchFamily="2" charset="2"/>
            </a:endParaRPr>
          </a:p>
          <a:p>
            <a:endParaRPr lang="it-IT" sz="4800" dirty="0" smtClean="0">
              <a:solidFill>
                <a:schemeClr val="bg1"/>
              </a:solidFill>
              <a:latin typeface="+mj-lt"/>
              <a:sym typeface="Wingdings" panose="05000000000000000000" pitchFamily="2" charset="2"/>
            </a:endParaRPr>
          </a:p>
          <a:p>
            <a:pPr marL="0" indent="0" algn="ctr">
              <a:buNone/>
            </a:pPr>
            <a:r>
              <a:rPr lang="it-IT" sz="4800" dirty="0" smtClean="0">
                <a:solidFill>
                  <a:schemeClr val="bg1"/>
                </a:solidFill>
                <a:latin typeface="+mj-lt"/>
                <a:sym typeface="Wingdings" panose="05000000000000000000" pitchFamily="2" charset="2"/>
              </a:rPr>
              <a:t>In definitiva, sembra che il giudice abbia giustificato la sua decisione sulla base del </a:t>
            </a:r>
            <a:r>
              <a:rPr lang="it-IT" sz="4800" b="1" dirty="0" smtClean="0">
                <a:solidFill>
                  <a:schemeClr val="bg1"/>
                </a:solidFill>
                <a:latin typeface="+mj-lt"/>
                <a:sym typeface="Wingdings" panose="05000000000000000000" pitchFamily="2" charset="2"/>
              </a:rPr>
              <a:t>«divieto di pratiche discriminatorie»</a:t>
            </a:r>
          </a:p>
          <a:p>
            <a:endParaRPr lang="it-IT" dirty="0" smtClean="0">
              <a:solidFill>
                <a:schemeClr val="bg1"/>
              </a:solidFill>
              <a:latin typeface="+mj-lt"/>
              <a:sym typeface="Wingdings" panose="05000000000000000000" pitchFamily="2" charset="2"/>
            </a:endParaRPr>
          </a:p>
        </p:txBody>
      </p:sp>
      <p:sp>
        <p:nvSpPr>
          <p:cNvPr id="4" name="Freccia in giù 3"/>
          <p:cNvSpPr/>
          <p:nvPr/>
        </p:nvSpPr>
        <p:spPr>
          <a:xfrm>
            <a:off x="5806940" y="5142963"/>
            <a:ext cx="476519" cy="24899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prstClr val="white"/>
              </a:solidFill>
            </a:endParaRPr>
          </a:p>
        </p:txBody>
      </p:sp>
    </p:spTree>
    <p:extLst>
      <p:ext uri="{BB962C8B-B14F-4D97-AF65-F5344CB8AC3E}">
        <p14:creationId xmlns:p14="http://schemas.microsoft.com/office/powerpoint/2010/main" val="908208457"/>
      </p:ext>
    </p:extLst>
  </p:cSld>
  <p:clrMapOvr>
    <a:masterClrMapping/>
  </p:clrMapOvr>
</p:sld>
</file>

<file path=ppt/theme/theme1.xml><?xml version="1.0" encoding="utf-8"?>
<a:theme xmlns:a="http://schemas.openxmlformats.org/drawingml/2006/main" name="Sezione">
  <a:themeElements>
    <a:clrScheme name="Sezion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Cambria-Calibri">
      <a:majorFont>
        <a:latin typeface="Cambria" panose="02040503050406030204"/>
        <a:ea typeface=""/>
        <a:cs typeface=""/>
        <a:font script="Jpan" typeface="ＭＳ Ｐゴシック"/>
        <a:font script="Hang" typeface="맑은 고딕"/>
        <a:font script="Hans" typeface="黑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ezion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xmlns=""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474</TotalTime>
  <Words>2310</Words>
  <Application>Microsoft Office PowerPoint</Application>
  <PresentationFormat>Personalizzato</PresentationFormat>
  <Paragraphs>99</Paragraphs>
  <Slides>17</Slides>
  <Notes>0</Notes>
  <HiddenSlides>0</HiddenSlides>
  <MMClips>0</MMClips>
  <ScaleCrop>false</ScaleCrop>
  <HeadingPairs>
    <vt:vector size="4" baseType="variant">
      <vt:variant>
        <vt:lpstr>Tema</vt:lpstr>
      </vt:variant>
      <vt:variant>
        <vt:i4>1</vt:i4>
      </vt:variant>
      <vt:variant>
        <vt:lpstr>Titoli diapositive</vt:lpstr>
      </vt:variant>
      <vt:variant>
        <vt:i4>17</vt:i4>
      </vt:variant>
    </vt:vector>
  </HeadingPairs>
  <TitlesOfParts>
    <vt:vector size="18" baseType="lpstr">
      <vt:lpstr>Sezione</vt:lpstr>
      <vt:lpstr>Il divieto di abuso di dipendenza economica</vt:lpstr>
      <vt:lpstr>premesse</vt:lpstr>
      <vt:lpstr>La subfornitura</vt:lpstr>
      <vt:lpstr>L’abuso di dipendenza economica</vt:lpstr>
      <vt:lpstr>Questioni poste dalla disposizione</vt:lpstr>
      <vt:lpstr>Caso 1: Trib. Massa Carrara, 15 marzo 2014 – ordinanza su ricorso presentato in via cautelare (Prima applicazione in concreto della disposizione – riconoscimento della dipendenza economica</vt:lpstr>
      <vt:lpstr>Le questioni</vt:lpstr>
      <vt:lpstr>La soluzione del Tribunale di Massa: nullità con inserzione automatica di clausole</vt:lpstr>
      <vt:lpstr>Gli argomenti a sostegno della decisione</vt:lpstr>
      <vt:lpstr>Caso 2 (CORTE DI CASSAZIONE, SEZIONI UNITE - ORDINANZA 25 novembre 2011, n. 24906]</vt:lpstr>
      <vt:lpstr>Le questioni</vt:lpstr>
      <vt:lpstr>La soluzione della Cassazione</vt:lpstr>
      <vt:lpstr>Argomenti addotti dalla Cassazione a sostegno della propria decisione</vt:lpstr>
      <vt:lpstr>Caso 3: Trib. Bergamo 4 gennaio 2017 – ordinanza (le difficoltà connesse al riconoscimento della dipendenza economica e le soluzioni elaborate dalla giurisprudenza per aggirare l’ostacolo</vt:lpstr>
      <vt:lpstr>La decisione: l’art. 9 è applicabile in astratto ma non in concreto</vt:lpstr>
      <vt:lpstr>La domanda viene accolta nonostante la mancata applicazione dell’art. 9 l. subfornitura</vt:lpstr>
      <vt:lpstr>Considerazioni sulla motivazione della sentenza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divieto di abuso di dipendenza economica</dc:title>
  <dc:creator>Federica</dc:creator>
  <cp:lastModifiedBy>Windows User</cp:lastModifiedBy>
  <cp:revision>31</cp:revision>
  <dcterms:created xsi:type="dcterms:W3CDTF">2019-11-06T22:06:59Z</dcterms:created>
  <dcterms:modified xsi:type="dcterms:W3CDTF">2021-10-29T09:31:04Z</dcterms:modified>
</cp:coreProperties>
</file>